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C62635-D0CC-4D91-A6DC-8C44D51F5BD9}">
  <a:tblStyle styleId="{B1C62635-D0CC-4D91-A6DC-8C44D51F5B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2BBDF4D-AB00-43BB-A67E-79ECA10EC9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7uRxElTq66kKoHOyYOp-07R8jR3VUNTY7kjAK6MGq0Q/edit?usp=sharing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knews.cc/baby/rek2brr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2OsIZBf0nHzVDy_EonVvi9aIzmA744v7LVAX_7Vd6Rs/edit?usp=sharing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W12 類別變項的相關檢定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https://docs.google.com/presentation/d/1tPfcrMtc7-j7vA7hlbMscPgYhS6fS3UFYeffGUnp9Xs/edit?usp=sharing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" name="Shape 6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" name="Shape 8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350">
                <a:solidFill>
                  <a:srgbClr val="333333"/>
                </a:solidFill>
                <a:highlight>
                  <a:srgbClr val="F7F7F7"/>
                </a:highlight>
              </a:rPr>
              <a:t>71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50">
              <a:solidFill>
                <a:srgbClr val="333333"/>
              </a:solidFill>
              <a:highlight>
                <a:srgbClr val="F7F7F7"/>
              </a:highlight>
            </a:endParaRPr>
          </a:p>
        </p:txBody>
      </p:sp>
      <p:sp>
        <p:nvSpPr>
          <p:cNvPr id="892" name="Shape 8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6" name="Shape 9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7" name="Shape 9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Shape 9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https://docs.google.com/spreadsheets/d/17uRxElTq66kKoHOyYOp-07R8jR3VUNTY7kjAK6MGq0Q/edit?usp=sharing</a:t>
            </a:r>
            <a:r>
              <a:rPr lang="zh-TW"/>
              <a:t> </a:t>
            </a:r>
          </a:p>
        </p:txBody>
      </p:sp>
      <p:sp>
        <p:nvSpPr>
          <p:cNvPr id="948" name="Shape 9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https://kknews.cc/baby/rek2brr.html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https://docs.google.com/document/d/12OsIZBf0nHzVDy_EonVvi9aIzmA744v7LVAX_7Vd6Rs/edit?usp=sharing</a:t>
            </a:r>
            <a:r>
              <a:rPr lang="zh-TW"/>
              <a:t> </a:t>
            </a:r>
          </a:p>
        </p:txBody>
      </p:sp>
      <p:sp>
        <p:nvSpPr>
          <p:cNvPr id="977" name="Shape 9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0" name="Shape 10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8" name="Shape 10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7" name="Shape 10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Shape 11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0" name="Shape 11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0" name="Shape 11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5" name="Shape 12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" name="Shape 12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5" name="Shape 12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Shape 12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Shape 1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3" name="Shape 12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3" name="Shape 12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Shape 13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https://docs.google.com/document/d/18mFLtpcUdMt0aPuHpOrbDEXNSK-WuAqB9a58pQJdDNo/edit?usp=sharing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理學院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https://docs.google.com/spreadsheets/d/15iGYxl67OOPdDvH1PToAk_CRrMrBpzdT-eMH1ZRPEZ0/edit?usp=sharing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文學院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https://docs.google.com/spreadsheets/d/1xtwpnzjI79HaNGdJxnP8F3HzgpY11ZxvDhFS6jvOJCQ/edit?usp=sharing</a:t>
            </a:r>
          </a:p>
        </p:txBody>
      </p:sp>
      <p:sp>
        <p:nvSpPr>
          <p:cNvPr id="1301" name="Shape 13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Shape 13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https://docs.google.com/document/d/18mFLtpcUdMt0aPuHpOrbDEXNSK-WuAqB9a58pQJdDNo/edit?usp=sharing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理學院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https://docs.google.com/spreadsheets/d/15iGYxl67OOPdDvH1PToAk_CRrMrBpzdT-eMH1ZRPEZ0/edit?usp=sharing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文學院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https://docs.google.com/spreadsheets/d/1xtwpnzjI79HaNGdJxnP8F3HzgpY11ZxvDhFS6jvOJCQ/edit?usp=sharing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Shape 13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8" name="Shape 1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6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8.jp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8.jp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9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Shape 25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53" name="Shape 2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Shape 255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0" name="Shape 26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8" name="Shape 30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11" name="Shape 31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5" name="Shape 31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0" name="Shape 32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oo.gl/2cbGxv" TargetMode="External"/><Relationship Id="rId4" Type="http://schemas.openxmlformats.org/officeDocument/2006/relationships/hyperlink" Target="http://www2.fiu.edu/~howellip/Fisher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.gl/2cbGxv" TargetMode="External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jp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image" Target="../media/image54.png"/><Relationship Id="rId5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77.png"/><Relationship Id="rId5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8.png"/><Relationship Id="rId4" Type="http://schemas.openxmlformats.org/officeDocument/2006/relationships/image" Target="../media/image54.png"/><Relationship Id="rId5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33" name="Shape 33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類別變項的相關檢定：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卡方獨立性檢定</a:t>
            </a:r>
          </a:p>
        </p:txBody>
      </p:sp>
      <p:sp>
        <p:nvSpPr>
          <p:cNvPr id="334" name="Shape 334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檢定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35" name="Shape 335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000">
                <a:solidFill>
                  <a:srgbClr val="FFFFFF"/>
                </a:solidFill>
              </a:rPr>
              <a:t>⇔</a:t>
            </a: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336" name="Shape 336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卡方檢定</a:t>
            </a:r>
          </a:p>
        </p:txBody>
      </p:sp>
      <p:sp>
        <p:nvSpPr>
          <p:cNvPr id="337" name="Shape 33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W12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列聯表的構造 (2/3)</a:t>
            </a:r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0" name="Shape 45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51" name="Shape 451"/>
          <p:cNvGraphicFramePr/>
          <p:nvPr/>
        </p:nvGraphicFramePr>
        <p:xfrm>
          <a:off x="2300000" y="1746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358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452" name="Shape 452"/>
          <p:cNvSpPr/>
          <p:nvPr/>
        </p:nvSpPr>
        <p:spPr>
          <a:xfrm>
            <a:off x="7213500" y="5007225"/>
            <a:ext cx="1369800" cy="986700"/>
          </a:xfrm>
          <a:prstGeom prst="wedgeRoundRectCallout">
            <a:avLst>
              <a:gd fmla="val -72427" name="adj1"/>
              <a:gd fmla="val 120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總數</a:t>
            </a:r>
          </a:p>
        </p:txBody>
      </p:sp>
      <p:sp>
        <p:nvSpPr>
          <p:cNvPr id="453" name="Shape 453"/>
          <p:cNvSpPr/>
          <p:nvPr/>
        </p:nvSpPr>
        <p:spPr>
          <a:xfrm>
            <a:off x="7213500" y="3485900"/>
            <a:ext cx="1369800" cy="986700"/>
          </a:xfrm>
          <a:prstGeom prst="wedgeRoundRectCallout">
            <a:avLst>
              <a:gd fmla="val -72427" name="adj1"/>
              <a:gd fmla="val 120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邊際</a:t>
            </a:r>
            <a:r>
              <a:rPr lang="zh-TW" sz="3200">
                <a:solidFill>
                  <a:srgbClr val="FFFFFF"/>
                </a:solidFill>
              </a:rPr>
              <a:t>總合</a:t>
            </a:r>
          </a:p>
        </p:txBody>
      </p:sp>
      <p:sp>
        <p:nvSpPr>
          <p:cNvPr id="454" name="Shape 454"/>
          <p:cNvSpPr/>
          <p:nvPr/>
        </p:nvSpPr>
        <p:spPr>
          <a:xfrm>
            <a:off x="3801925" y="5756150"/>
            <a:ext cx="2243400" cy="610800"/>
          </a:xfrm>
          <a:prstGeom prst="wedgeRoundRectCallout">
            <a:avLst>
              <a:gd fmla="val -8558" name="adj1"/>
              <a:gd fmla="val -839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邊際</a:t>
            </a:r>
            <a:r>
              <a:rPr lang="zh-TW" sz="3200">
                <a:solidFill>
                  <a:srgbClr val="FFFFFF"/>
                </a:solidFill>
              </a:rPr>
              <a:t>總合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列聯表的構造 (3/3)</a:t>
            </a:r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62" name="Shape 46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63" name="Shape 463"/>
          <p:cNvGraphicFramePr/>
          <p:nvPr/>
        </p:nvGraphicFramePr>
        <p:xfrm>
          <a:off x="3967250" y="1791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358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464" name="Shape 464"/>
          <p:cNvSpPr/>
          <p:nvPr/>
        </p:nvSpPr>
        <p:spPr>
          <a:xfrm>
            <a:off x="6594125" y="5299025"/>
            <a:ext cx="1907100" cy="917400"/>
          </a:xfrm>
          <a:prstGeom prst="wedgeRoundRectCallout">
            <a:avLst>
              <a:gd fmla="val -29145" name="adj1"/>
              <a:gd fmla="val -891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細格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(2x2=4個)</a:t>
            </a:r>
          </a:p>
        </p:txBody>
      </p:sp>
      <p:sp>
        <p:nvSpPr>
          <p:cNvPr id="465" name="Shape 465"/>
          <p:cNvSpPr txBox="1"/>
          <p:nvPr>
            <p:ph idx="4294967295" type="body"/>
          </p:nvPr>
        </p:nvSpPr>
        <p:spPr>
          <a:xfrm>
            <a:off x="533400" y="1791150"/>
            <a:ext cx="3318300" cy="4040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chemeClr val="dk1"/>
                </a:solidFill>
              </a:rPr>
              <a:t>2x2列聯表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行變項：2個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列</a:t>
            </a:r>
            <a:r>
              <a:rPr lang="zh-TW"/>
              <a:t>變項：2個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列聯表的尺寸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3200"/>
              <a:t>2x</a:t>
            </a:r>
            <a:r>
              <a:rPr b="1" lang="zh-TW" sz="3200">
                <a:solidFill>
                  <a:srgbClr val="FF0000"/>
                </a:solidFill>
              </a:rPr>
              <a:t>4</a:t>
            </a:r>
            <a:r>
              <a:rPr b="1" lang="zh-TW" sz="3200"/>
              <a:t>列聯表</a:t>
            </a: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5" name="Shape 4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583050" y="2556925"/>
            <a:ext cx="3920100" cy="38877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2800"/>
              <a:t>問卷調查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zh-TW" sz="2400"/>
              <a:t>請問您的教育程度：</a:t>
            </a:r>
            <a:br>
              <a:rPr lang="zh-TW" sz="2400"/>
            </a:br>
            <a:r>
              <a:rPr lang="zh-TW" sz="2400"/>
              <a:t>☐ 高中以下 ☐ 大學以上</a:t>
            </a:r>
          </a:p>
          <a:p>
            <a:pPr indent="-381000" lvl="0" marL="457200" rtl="0">
              <a:spcBef>
                <a:spcPts val="1000"/>
              </a:spcBef>
              <a:buSzPct val="100000"/>
              <a:buChar char="●"/>
            </a:pPr>
            <a:r>
              <a:rPr lang="zh-TW" sz="2400"/>
              <a:t>請問您的閱讀偏好：</a:t>
            </a:r>
            <a:br>
              <a:rPr lang="zh-TW" sz="2400"/>
            </a:br>
            <a:r>
              <a:rPr lang="zh-TW" sz="2400">
                <a:solidFill>
                  <a:srgbClr val="FF0000"/>
                </a:solidFill>
              </a:rPr>
              <a:t>☐ </a:t>
            </a:r>
            <a:r>
              <a:rPr lang="zh-TW" sz="2400">
                <a:solidFill>
                  <a:srgbClr val="FF0000"/>
                </a:solidFill>
              </a:rPr>
              <a:t>文藝類</a:t>
            </a:r>
            <a:r>
              <a:rPr lang="zh-TW" sz="2400">
                <a:solidFill>
                  <a:srgbClr val="FF0000"/>
                </a:solidFill>
              </a:rPr>
              <a:t>書籍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☐ 商業類書籍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☐ </a:t>
            </a:r>
            <a:r>
              <a:rPr lang="zh-TW" sz="2400">
                <a:solidFill>
                  <a:srgbClr val="FF0000"/>
                </a:solidFill>
              </a:rPr>
              <a:t>科技</a:t>
            </a:r>
            <a:r>
              <a:rPr lang="zh-TW" sz="2400">
                <a:solidFill>
                  <a:srgbClr val="FF0000"/>
                </a:solidFill>
              </a:rPr>
              <a:t>類書籍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☐ 休閒類書籍</a:t>
            </a:r>
          </a:p>
        </p:txBody>
      </p:sp>
      <p:graphicFrame>
        <p:nvGraphicFramePr>
          <p:cNvPr id="477" name="Shape 477"/>
          <p:cNvGraphicFramePr/>
          <p:nvPr/>
        </p:nvGraphicFramePr>
        <p:xfrm>
          <a:off x="4920150" y="25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4332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721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33200">
                <a:tc row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文藝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332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商業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3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zh-TW" sz="2400">
                          <a:solidFill>
                            <a:schemeClr val="lt1"/>
                          </a:solidFill>
                        </a:rPr>
                        <a:t>科技類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362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b="1" lang="zh-TW" sz="2400">
                          <a:solidFill>
                            <a:schemeClr val="lt1"/>
                          </a:solidFill>
                        </a:rPr>
                        <a:t>休閒類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62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88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Shape 483"/>
          <p:cNvGraphicFramePr/>
          <p:nvPr/>
        </p:nvGraphicFramePr>
        <p:xfrm>
          <a:off x="5266675" y="25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484" name="Shape 484" title="X和Y的線性相關程度較低"/>
          <p:cNvPicPr preferRelativeResize="0"/>
          <p:nvPr/>
        </p:nvPicPr>
        <p:blipFill rotWithShape="1">
          <a:blip r:embed="rId3">
            <a:alphaModFix/>
          </a:blip>
          <a:srcRect b="10176" l="13749" r="16950" t="15919"/>
          <a:stretch/>
        </p:blipFill>
        <p:spPr>
          <a:xfrm>
            <a:off x="629323" y="2439825"/>
            <a:ext cx="3489475" cy="23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相關？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zh-TW"/>
              <a:t>連續變項的相關</a:t>
            </a:r>
          </a:p>
        </p:txBody>
      </p:sp>
      <p:sp>
        <p:nvSpPr>
          <p:cNvPr id="487" name="Shape 487"/>
          <p:cNvSpPr txBox="1"/>
          <p:nvPr>
            <p:ph idx="2" type="body"/>
          </p:nvPr>
        </p:nvSpPr>
        <p:spPr>
          <a:xfrm>
            <a:off x="5235275" y="1791150"/>
            <a:ext cx="3489600" cy="64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類別變項的相關？</a:t>
            </a: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9" name="Shape 4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熊部長問號圖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16296"/>
          <a:stretch/>
        </p:blipFill>
        <p:spPr>
          <a:xfrm flipH="1">
            <a:off x="2808225" y="4189199"/>
            <a:ext cx="2765550" cy="23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750" y="3423200"/>
            <a:ext cx="766000" cy="7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相關係數: 0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無</a:t>
            </a:r>
            <a:r>
              <a:rPr b="0" lang="zh-TW" sz="3200"/>
              <a:t>相關</a:t>
            </a: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9" name="Shape 49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00" name="Shape 500"/>
          <p:cNvGraphicFramePr/>
          <p:nvPr/>
        </p:nvGraphicFramePr>
        <p:xfrm>
          <a:off x="5551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01" name="Shape 501"/>
          <p:cNvSpPr txBox="1"/>
          <p:nvPr/>
        </p:nvSpPr>
        <p:spPr>
          <a:xfrm>
            <a:off x="5896775" y="3919975"/>
            <a:ext cx="233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教育程度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跟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閱讀偏好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600"/>
              <a:t>無相關</a:t>
            </a:r>
          </a:p>
        </p:txBody>
      </p:sp>
      <p:sp>
        <p:nvSpPr>
          <p:cNvPr id="502" name="Shape 502"/>
          <p:cNvSpPr/>
          <p:nvPr/>
        </p:nvSpPr>
        <p:spPr>
          <a:xfrm>
            <a:off x="481838" y="1739388"/>
            <a:ext cx="1542300" cy="1333500"/>
          </a:xfrm>
          <a:prstGeom prst="wedgeRoundRectCallout">
            <a:avLst>
              <a:gd fmla="val 54497" name="adj1"/>
              <a:gd fmla="val 7508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13" y="1875250"/>
            <a:ext cx="1060175" cy="1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</a:t>
            </a:r>
            <a:r>
              <a:rPr lang="zh-TW"/>
              <a:t>係數: 0.2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低度</a:t>
            </a:r>
            <a:r>
              <a:rPr b="0" lang="zh-TW" sz="3200"/>
              <a:t>相關</a:t>
            </a:r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11" name="Shape 51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12" name="Shape 512"/>
          <p:cNvGraphicFramePr/>
          <p:nvPr/>
        </p:nvGraphicFramePr>
        <p:xfrm>
          <a:off x="5551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30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13" name="Shape 513"/>
          <p:cNvSpPr txBox="1"/>
          <p:nvPr/>
        </p:nvSpPr>
        <p:spPr>
          <a:xfrm>
            <a:off x="5896775" y="3919975"/>
            <a:ext cx="2771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>
                <a:solidFill>
                  <a:schemeClr val="dk1"/>
                </a:solidFill>
              </a:rPr>
              <a:t>高中以下</a:t>
            </a:r>
            <a:r>
              <a:rPr lang="zh-TW" sz="2400">
                <a:solidFill>
                  <a:schemeClr val="dk1"/>
                </a:solidFill>
              </a:rPr>
              <a:t>看</a:t>
            </a:r>
            <a:r>
              <a:rPr lang="zh-TW" sz="2400" u="sng">
                <a:solidFill>
                  <a:schemeClr val="dk1"/>
                </a:solidFill>
              </a:rPr>
              <a:t>娛樂類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大學以上</a:t>
            </a:r>
            <a:r>
              <a:rPr lang="zh-TW" sz="2400"/>
              <a:t>看</a:t>
            </a:r>
            <a:r>
              <a:rPr lang="zh-TW" sz="2400" u="sng"/>
              <a:t>專業類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zh-TW" sz="3600">
                <a:solidFill>
                  <a:schemeClr val="dk1"/>
                </a:solidFill>
              </a:rPr>
              <a:t>低度相關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</p:txBody>
      </p:sp>
      <p:sp>
        <p:nvSpPr>
          <p:cNvPr id="514" name="Shape 514"/>
          <p:cNvSpPr/>
          <p:nvPr/>
        </p:nvSpPr>
        <p:spPr>
          <a:xfrm>
            <a:off x="481838" y="1739388"/>
            <a:ext cx="1542300" cy="1333500"/>
          </a:xfrm>
          <a:prstGeom prst="wedgeRoundRectCallout">
            <a:avLst>
              <a:gd fmla="val 54497" name="adj1"/>
              <a:gd fmla="val 75082" name="adj2"/>
              <a:gd fmla="val 0" name="adj3"/>
            </a:avLst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A縣市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相關係數: 0.6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中</a:t>
            </a:r>
            <a:r>
              <a:rPr b="0" lang="zh-TW" sz="3200"/>
              <a:t>度相關</a:t>
            </a:r>
          </a:p>
        </p:txBody>
      </p:sp>
      <p:sp>
        <p:nvSpPr>
          <p:cNvPr id="521" name="Shape 5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2" name="Shape 52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23" name="Shape 523"/>
          <p:cNvGraphicFramePr/>
          <p:nvPr/>
        </p:nvGraphicFramePr>
        <p:xfrm>
          <a:off x="5551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24" name="Shape 524"/>
          <p:cNvSpPr txBox="1"/>
          <p:nvPr/>
        </p:nvSpPr>
        <p:spPr>
          <a:xfrm>
            <a:off x="5356450" y="3919975"/>
            <a:ext cx="3311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>
                <a:solidFill>
                  <a:schemeClr val="dk1"/>
                </a:solidFill>
              </a:rPr>
              <a:t>高中以下</a:t>
            </a:r>
            <a:r>
              <a:rPr lang="zh-TW" sz="2400">
                <a:solidFill>
                  <a:srgbClr val="FF0000"/>
                </a:solidFill>
              </a:rPr>
              <a:t>多</a:t>
            </a:r>
            <a:r>
              <a:rPr lang="zh-TW" sz="2400">
                <a:solidFill>
                  <a:schemeClr val="dk1"/>
                </a:solidFill>
              </a:rPr>
              <a:t>看</a:t>
            </a:r>
            <a:r>
              <a:rPr lang="zh-TW" sz="2400" u="sng">
                <a:solidFill>
                  <a:schemeClr val="dk1"/>
                </a:solidFill>
              </a:rPr>
              <a:t>娛樂類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大學以上</a:t>
            </a:r>
            <a:r>
              <a:rPr lang="zh-TW" sz="2400">
                <a:solidFill>
                  <a:srgbClr val="FF0000"/>
                </a:solidFill>
              </a:rPr>
              <a:t>多</a:t>
            </a:r>
            <a:r>
              <a:rPr lang="zh-TW" sz="2400"/>
              <a:t>看</a:t>
            </a:r>
            <a:r>
              <a:rPr lang="zh-TW" sz="2400" u="sng"/>
              <a:t>專業類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600">
                <a:solidFill>
                  <a:schemeClr val="dk1"/>
                </a:solidFill>
              </a:rPr>
              <a:t>中</a:t>
            </a:r>
            <a:r>
              <a:rPr b="1" lang="zh-TW" sz="3600">
                <a:solidFill>
                  <a:schemeClr val="dk1"/>
                </a:solidFill>
              </a:rPr>
              <a:t>度相關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</p:txBody>
      </p:sp>
      <p:sp>
        <p:nvSpPr>
          <p:cNvPr id="525" name="Shape 525"/>
          <p:cNvSpPr/>
          <p:nvPr/>
        </p:nvSpPr>
        <p:spPr>
          <a:xfrm>
            <a:off x="481838" y="1739388"/>
            <a:ext cx="1542300" cy="1333500"/>
          </a:xfrm>
          <a:prstGeom prst="wedgeRoundRectCallout">
            <a:avLst>
              <a:gd fmla="val 54497" name="adj1"/>
              <a:gd fmla="val 75082" name="adj2"/>
              <a:gd fmla="val 0" name="adj3"/>
            </a:avLst>
          </a:prstGeom>
          <a:solidFill>
            <a:srgbClr val="EA9999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B縣市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相關係數: 0.8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高</a:t>
            </a:r>
            <a:r>
              <a:rPr b="0" lang="zh-TW" sz="3200"/>
              <a:t>度相關</a:t>
            </a:r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3" name="Shape 5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34" name="Shape 534"/>
          <p:cNvGraphicFramePr/>
          <p:nvPr/>
        </p:nvGraphicFramePr>
        <p:xfrm>
          <a:off x="5551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35" name="Shape 535"/>
          <p:cNvSpPr txBox="1"/>
          <p:nvPr/>
        </p:nvSpPr>
        <p:spPr>
          <a:xfrm>
            <a:off x="5356450" y="3919975"/>
            <a:ext cx="3311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>
                <a:solidFill>
                  <a:schemeClr val="dk1"/>
                </a:solidFill>
              </a:rPr>
              <a:t>高中以下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幾乎都</a:t>
            </a:r>
            <a:r>
              <a:rPr lang="zh-TW" sz="2400">
                <a:solidFill>
                  <a:schemeClr val="dk1"/>
                </a:solidFill>
              </a:rPr>
              <a:t>看</a:t>
            </a:r>
            <a:r>
              <a:rPr lang="zh-TW" sz="2400" u="sng">
                <a:solidFill>
                  <a:schemeClr val="dk1"/>
                </a:solidFill>
              </a:rPr>
              <a:t>娛樂類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大學以上</a:t>
            </a:r>
            <a:br>
              <a:rPr lang="zh-TW" sz="2400" u="sng"/>
            </a:br>
            <a:r>
              <a:rPr lang="zh-TW" sz="2400">
                <a:solidFill>
                  <a:srgbClr val="FF0000"/>
                </a:solidFill>
              </a:rPr>
              <a:t>幾乎都</a:t>
            </a:r>
            <a:r>
              <a:rPr lang="zh-TW" sz="2400"/>
              <a:t>看</a:t>
            </a:r>
            <a:r>
              <a:rPr lang="zh-TW" sz="2400" u="sng"/>
              <a:t>專業類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600">
                <a:solidFill>
                  <a:schemeClr val="dk1"/>
                </a:solidFill>
              </a:rPr>
              <a:t>高</a:t>
            </a:r>
            <a:r>
              <a:rPr b="1" lang="zh-TW" sz="3600">
                <a:solidFill>
                  <a:schemeClr val="dk1"/>
                </a:solidFill>
              </a:rPr>
              <a:t>度相關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</p:txBody>
      </p:sp>
      <p:sp>
        <p:nvSpPr>
          <p:cNvPr id="536" name="Shape 536"/>
          <p:cNvSpPr/>
          <p:nvPr/>
        </p:nvSpPr>
        <p:spPr>
          <a:xfrm>
            <a:off x="481838" y="1739388"/>
            <a:ext cx="1542300" cy="1333500"/>
          </a:xfrm>
          <a:prstGeom prst="wedgeRoundRectCallout">
            <a:avLst>
              <a:gd fmla="val 54497" name="adj1"/>
              <a:gd fmla="val 75082" name="adj2"/>
              <a:gd fmla="val 0" name="adj3"/>
            </a:avLst>
          </a:prstGeom>
          <a:solidFill>
            <a:srgbClr val="CC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C</a:t>
            </a:r>
            <a:r>
              <a:rPr lang="zh-TW" sz="3200">
                <a:solidFill>
                  <a:srgbClr val="FFFFFF"/>
                </a:solidFill>
              </a:rPr>
              <a:t>縣市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相關係數: 1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完全</a:t>
            </a:r>
            <a:r>
              <a:rPr b="0" lang="zh-TW" sz="3200"/>
              <a:t>相關</a:t>
            </a: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4" name="Shape 5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45" name="Shape 545"/>
          <p:cNvGraphicFramePr/>
          <p:nvPr/>
        </p:nvGraphicFramePr>
        <p:xfrm>
          <a:off x="5551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46" name="Shape 546"/>
          <p:cNvSpPr txBox="1"/>
          <p:nvPr/>
        </p:nvSpPr>
        <p:spPr>
          <a:xfrm>
            <a:off x="5356450" y="3919975"/>
            <a:ext cx="3311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>
                <a:solidFill>
                  <a:schemeClr val="dk1"/>
                </a:solidFill>
              </a:rPr>
              <a:t>高中以下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全部</a:t>
            </a:r>
            <a:r>
              <a:rPr lang="zh-TW" sz="2400">
                <a:solidFill>
                  <a:srgbClr val="FF0000"/>
                </a:solidFill>
              </a:rPr>
              <a:t>都</a:t>
            </a:r>
            <a:r>
              <a:rPr lang="zh-TW" sz="2400">
                <a:solidFill>
                  <a:schemeClr val="dk1"/>
                </a:solidFill>
              </a:rPr>
              <a:t>看</a:t>
            </a:r>
            <a:r>
              <a:rPr lang="zh-TW" sz="2400" u="sng">
                <a:solidFill>
                  <a:schemeClr val="dk1"/>
                </a:solidFill>
              </a:rPr>
              <a:t>娛樂類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>
              <a:solidFill>
                <a:schemeClr val="dk1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 u="sng"/>
              <a:t>大學以上</a:t>
            </a:r>
            <a:br>
              <a:rPr lang="zh-TW" sz="2400" u="sng"/>
            </a:br>
            <a:r>
              <a:rPr lang="zh-TW" sz="2400">
                <a:solidFill>
                  <a:srgbClr val="FF0000"/>
                </a:solidFill>
              </a:rPr>
              <a:t>全部</a:t>
            </a:r>
            <a:r>
              <a:rPr lang="zh-TW" sz="2400">
                <a:solidFill>
                  <a:srgbClr val="FF0000"/>
                </a:solidFill>
              </a:rPr>
              <a:t>都</a:t>
            </a:r>
            <a:r>
              <a:rPr lang="zh-TW" sz="2400"/>
              <a:t>看</a:t>
            </a:r>
            <a:r>
              <a:rPr lang="zh-TW" sz="2400" u="sng"/>
              <a:t>專業類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600">
                <a:solidFill>
                  <a:schemeClr val="dk1"/>
                </a:solidFill>
              </a:rPr>
              <a:t>完全</a:t>
            </a:r>
            <a:r>
              <a:rPr b="1" lang="zh-TW" sz="3600">
                <a:solidFill>
                  <a:schemeClr val="dk1"/>
                </a:solidFill>
              </a:rPr>
              <a:t>相關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 u="sng"/>
          </a:p>
        </p:txBody>
      </p:sp>
      <p:sp>
        <p:nvSpPr>
          <p:cNvPr id="547" name="Shape 547"/>
          <p:cNvSpPr/>
          <p:nvPr/>
        </p:nvSpPr>
        <p:spPr>
          <a:xfrm>
            <a:off x="481838" y="1739388"/>
            <a:ext cx="1542300" cy="1333500"/>
          </a:xfrm>
          <a:prstGeom prst="wedgeRoundRectCallout">
            <a:avLst>
              <a:gd fmla="val 54497" name="adj1"/>
              <a:gd fmla="val 75082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幻想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縣市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類別變項的相關</a:t>
            </a:r>
          </a:p>
        </p:txBody>
      </p:sp>
      <p:sp>
        <p:nvSpPr>
          <p:cNvPr id="555" name="Shape 555"/>
          <p:cNvSpPr txBox="1"/>
          <p:nvPr>
            <p:ph idx="3" type="subTitle"/>
          </p:nvPr>
        </p:nvSpPr>
        <p:spPr>
          <a:xfrm>
            <a:off x="629325" y="17956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無</a:t>
            </a:r>
            <a:r>
              <a:rPr lang="zh-TW"/>
              <a:t>相關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30238" y="23636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rgbClr val="0000FF"/>
                </a:solidFill>
              </a:rPr>
              <a:t>不能</a:t>
            </a:r>
            <a:r>
              <a:rPr lang="zh-TW"/>
              <a:t>用</a:t>
            </a:r>
            <a:r>
              <a:rPr lang="zh-TW" u="sng"/>
              <a:t>教育程度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/>
              <a:t>來預測</a:t>
            </a:r>
            <a:r>
              <a:rPr lang="zh-TW" u="sng"/>
              <a:t>閱讀偏好</a:t>
            </a:r>
          </a:p>
        </p:txBody>
      </p:sp>
      <p:sp>
        <p:nvSpPr>
          <p:cNvPr id="557" name="Shape 557"/>
          <p:cNvSpPr txBox="1"/>
          <p:nvPr>
            <p:ph idx="2" type="body"/>
          </p:nvPr>
        </p:nvSpPr>
        <p:spPr>
          <a:xfrm>
            <a:off x="4629150" y="23636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rgbClr val="FF0000"/>
                </a:solidFill>
              </a:rPr>
              <a:t>可以</a:t>
            </a:r>
            <a:r>
              <a:rPr lang="zh-TW">
                <a:solidFill>
                  <a:schemeClr val="dk1"/>
                </a:solidFill>
              </a:rPr>
              <a:t>用</a:t>
            </a:r>
            <a:r>
              <a:rPr lang="zh-TW" u="sng">
                <a:solidFill>
                  <a:schemeClr val="dk1"/>
                </a:solidFill>
              </a:rPr>
              <a:t>教育程度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來預測</a:t>
            </a:r>
            <a:r>
              <a:rPr lang="zh-TW" u="sng">
                <a:solidFill>
                  <a:schemeClr val="dk1"/>
                </a:solidFill>
              </a:rPr>
              <a:t>閱讀偏好</a:t>
            </a:r>
          </a:p>
        </p:txBody>
      </p:sp>
      <p:sp>
        <p:nvSpPr>
          <p:cNvPr id="558" name="Shape 558"/>
          <p:cNvSpPr txBox="1"/>
          <p:nvPr>
            <p:ph idx="4" type="subTitle"/>
          </p:nvPr>
        </p:nvSpPr>
        <p:spPr>
          <a:xfrm>
            <a:off x="4632600" y="17956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完全相關</a:t>
            </a:r>
          </a:p>
        </p:txBody>
      </p:sp>
      <p:sp>
        <p:nvSpPr>
          <p:cNvPr id="559" name="Shape 55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60" name="Shape 560"/>
          <p:cNvGraphicFramePr/>
          <p:nvPr/>
        </p:nvGraphicFramePr>
        <p:xfrm>
          <a:off x="769750" y="3313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1" name="Shape 561"/>
          <p:cNvGraphicFramePr/>
          <p:nvPr/>
        </p:nvGraphicFramePr>
        <p:xfrm>
          <a:off x="4778100" y="3313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2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5" name="Shape 34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347" name="Shape 347"/>
          <p:cNvSpPr txBox="1"/>
          <p:nvPr>
            <p:ph idx="4294967295" type="body"/>
          </p:nvPr>
        </p:nvSpPr>
        <p:spPr>
          <a:xfrm>
            <a:off x="476250" y="1554475"/>
            <a:ext cx="8191500" cy="309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類別資料的分析：列聯表與類別變項的相關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類別變項的相關檢定：卡方獨立性檢定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實作：卡方檢定──入學審核有性別歧視？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課堂練習：辛普森詭論</a:t>
            </a:r>
            <a:r>
              <a:rPr lang="zh-TW">
                <a:solidFill>
                  <a:schemeClr val="dk1"/>
                </a:solidFill>
              </a:rPr>
              <a:t>──</a:t>
            </a:r>
            <a:r>
              <a:rPr lang="zh-TW"/>
              <a:t>入學審核沒有性別歧視！</a:t>
            </a:r>
          </a:p>
        </p:txBody>
      </p:sp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1569950" y="4708100"/>
            <a:ext cx="1981550" cy="1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1845525" y="5967750"/>
            <a:ext cx="1627800" cy="53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10450" y="4708101"/>
            <a:ext cx="2966080" cy="18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5572475" y="5943900"/>
            <a:ext cx="1627800" cy="585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grpSp>
        <p:nvGrpSpPr>
          <p:cNvPr id="352" name="Shape 352"/>
          <p:cNvGrpSpPr/>
          <p:nvPr/>
        </p:nvGrpSpPr>
        <p:grpSpPr>
          <a:xfrm>
            <a:off x="3423125" y="4881777"/>
            <a:ext cx="1921536" cy="1609470"/>
            <a:chOff x="3048600" y="4538652"/>
            <a:chExt cx="1921536" cy="1609470"/>
          </a:xfrm>
        </p:grpSpPr>
        <p:sp>
          <p:nvSpPr>
            <p:cNvPr id="353" name="Shape 353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354" name="Shape 354"/>
            <p:cNvSpPr txBox="1"/>
            <p:nvPr/>
          </p:nvSpPr>
          <p:spPr>
            <a:xfrm rot="-899798">
              <a:off x="3375122" y="4966707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/>
                <a:t>VS</a:t>
              </a:r>
            </a:p>
          </p:txBody>
        </p:sp>
      </p:grpSp>
      <p:sp>
        <p:nvSpPr>
          <p:cNvPr id="355" name="Shape 355"/>
          <p:cNvSpPr txBox="1"/>
          <p:nvPr/>
        </p:nvSpPr>
        <p:spPr>
          <a:xfrm rot="-899741">
            <a:off x="494416" y="5131284"/>
            <a:ext cx="198147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何謂假？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     何謂真？</a:t>
            </a:r>
          </a:p>
        </p:txBody>
      </p:sp>
      <p:sp>
        <p:nvSpPr>
          <p:cNvPr id="356" name="Shape 356"/>
          <p:cNvSpPr txBox="1"/>
          <p:nvPr/>
        </p:nvSpPr>
        <p:spPr>
          <a:xfrm rot="901384">
            <a:off x="7057849" y="5178687"/>
            <a:ext cx="198142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極端值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就是真的啦！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類別變項的相關檢定：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卡方獨立性檢定</a:t>
            </a:r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9" name="Shape 56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2.	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533400" y="1791150"/>
            <a:ext cx="35958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卡爾·皮爾森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(1857-1936)</a:t>
            </a: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英國數學家</a:t>
            </a:r>
          </a:p>
        </p:txBody>
      </p:sp>
      <p:sp>
        <p:nvSpPr>
          <p:cNvPr id="576" name="Shape 5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7" name="Shape 5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Pearson's chi-squared test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皮爾森卡方檢定 χ2</a:t>
            </a:r>
          </a:p>
        </p:txBody>
      </p:sp>
      <p:sp>
        <p:nvSpPr>
          <p:cNvPr id="578" name="Shape 5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Wikipedia: </a:t>
            </a:r>
            <a:r>
              <a:rPr lang="zh-TW"/>
              <a:t>https://goo.gl/q3BmoH</a:t>
            </a:r>
          </a:p>
        </p:txBody>
      </p:sp>
      <p:sp>
        <p:nvSpPr>
          <p:cNvPr id="579" name="Shape 57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1900年</a:t>
            </a:r>
            <a:r>
              <a:rPr lang="zh-TW"/>
              <a:t>發表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卡方分配：</a:t>
            </a:r>
            <a:r>
              <a:rPr lang="zh-TW" u="sng"/>
              <a:t>類別資料</a:t>
            </a:r>
            <a:r>
              <a:rPr lang="zh-TW"/>
              <a:t>會遵循的機率分配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卡方檢定：(大樣本)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皮爾森卡方檢定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卡方檢定：(小樣本)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費雪爾正確概率檢定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(1922)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葉氏連續型校正(1934)</a:t>
            </a: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9763" l="0" r="0" t="0"/>
          <a:stretch/>
        </p:blipFill>
        <p:spPr>
          <a:xfrm>
            <a:off x="1000050" y="2027100"/>
            <a:ext cx="2662525" cy="31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 txBox="1"/>
          <p:nvPr/>
        </p:nvSpPr>
        <p:spPr>
          <a:xfrm rot="899954">
            <a:off x="1962685" y="2091227"/>
            <a:ext cx="207375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又是我啦~</a:t>
            </a:r>
          </a:p>
        </p:txBody>
      </p:sp>
      <p:sp>
        <p:nvSpPr>
          <p:cNvPr id="582" name="Shape 582"/>
          <p:cNvSpPr/>
          <p:nvPr/>
        </p:nvSpPr>
        <p:spPr>
          <a:xfrm>
            <a:off x="6752025" y="1332650"/>
            <a:ext cx="2106900" cy="729900"/>
          </a:xfrm>
          <a:prstGeom prst="wedgeRoundRectCallout">
            <a:avLst>
              <a:gd fmla="val -47464" name="adj1"/>
              <a:gd fmla="val -7958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(唸作chi-squared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= 開・史克威爾)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9" name="Shape 5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卡方檢定家族</a:t>
            </a:r>
          </a:p>
        </p:txBody>
      </p:sp>
      <p:sp>
        <p:nvSpPr>
          <p:cNvPr id="590" name="Shape 59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Wikipedia: https://goo.gl/q3BmoH</a:t>
            </a:r>
          </a:p>
        </p:txBody>
      </p:sp>
      <p:sp>
        <p:nvSpPr>
          <p:cNvPr id="591" name="Shape 591"/>
          <p:cNvSpPr/>
          <p:nvPr/>
        </p:nvSpPr>
        <p:spPr>
          <a:xfrm>
            <a:off x="3435650" y="2163100"/>
            <a:ext cx="2501700" cy="875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樣本組數</a:t>
            </a:r>
          </a:p>
        </p:txBody>
      </p:sp>
      <p:cxnSp>
        <p:nvCxnSpPr>
          <p:cNvPr id="592" name="Shape 592"/>
          <p:cNvCxnSpPr>
            <a:stCxn id="591" idx="2"/>
            <a:endCxn id="593" idx="0"/>
          </p:cNvCxnSpPr>
          <p:nvPr/>
        </p:nvCxnSpPr>
        <p:spPr>
          <a:xfrm rot="5400000">
            <a:off x="2993750" y="2132650"/>
            <a:ext cx="787200" cy="25983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4" name="Shape 594"/>
          <p:cNvCxnSpPr>
            <a:stCxn id="591" idx="2"/>
            <a:endCxn id="595" idx="0"/>
          </p:cNvCxnSpPr>
          <p:nvPr/>
        </p:nvCxnSpPr>
        <p:spPr>
          <a:xfrm flipH="1" rot="-5400000">
            <a:off x="5543750" y="2180950"/>
            <a:ext cx="787200" cy="25017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6" name="Shape 596"/>
          <p:cNvSpPr txBox="1"/>
          <p:nvPr/>
        </p:nvSpPr>
        <p:spPr>
          <a:xfrm>
            <a:off x="1592700" y="2841200"/>
            <a:ext cx="10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一組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6722200" y="2841200"/>
            <a:ext cx="10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二組</a:t>
            </a:r>
          </a:p>
        </p:txBody>
      </p:sp>
      <p:sp>
        <p:nvSpPr>
          <p:cNvPr id="593" name="Shape 593"/>
          <p:cNvSpPr/>
          <p:nvPr/>
        </p:nvSpPr>
        <p:spPr>
          <a:xfrm>
            <a:off x="837200" y="3825363"/>
            <a:ext cx="2501700" cy="11640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適配度檢定</a:t>
            </a:r>
          </a:p>
        </p:txBody>
      </p:sp>
      <p:sp>
        <p:nvSpPr>
          <p:cNvPr id="595" name="Shape 595"/>
          <p:cNvSpPr/>
          <p:nvPr/>
        </p:nvSpPr>
        <p:spPr>
          <a:xfrm>
            <a:off x="5937350" y="3825363"/>
            <a:ext cx="2501700" cy="11640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獨立性</a:t>
            </a:r>
            <a:r>
              <a:rPr b="1" lang="zh-TW" sz="3200">
                <a:solidFill>
                  <a:srgbClr val="FFFFFF"/>
                </a:solidFill>
              </a:rPr>
              <a:t>檢定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807850" y="5310075"/>
            <a:ext cx="2627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類別資料的次數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是否異於特定比例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5702975" y="5310075"/>
            <a:ext cx="309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兩組</a:t>
            </a:r>
            <a:r>
              <a:rPr lang="zh-TW" sz="2400"/>
              <a:t>類別資料的次數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比例</a:t>
            </a:r>
            <a:r>
              <a:rPr lang="zh-TW" sz="2400"/>
              <a:t>是否互相獨立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卡方檢定的流程：</a:t>
            </a:r>
            <a:r>
              <a:rPr lang="zh-TW"/>
              <a:t>整體</a:t>
            </a:r>
            <a:r>
              <a:rPr lang="zh-TW"/>
              <a:t>檢定</a:t>
            </a:r>
          </a:p>
        </p:txBody>
      </p:sp>
      <p:sp>
        <p:nvSpPr>
          <p:cNvPr id="606" name="Shape 6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7" name="Shape 60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552700" y="182465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609" name="Shape 609"/>
          <p:cNvSpPr/>
          <p:nvPr/>
        </p:nvSpPr>
        <p:spPr>
          <a:xfrm>
            <a:off x="677050" y="249740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610" name="Shape 610"/>
          <p:cNvSpPr/>
          <p:nvPr/>
        </p:nvSpPr>
        <p:spPr>
          <a:xfrm>
            <a:off x="3395088" y="182465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列聯表</a:t>
            </a:r>
          </a:p>
        </p:txBody>
      </p:sp>
      <p:sp>
        <p:nvSpPr>
          <p:cNvPr id="611" name="Shape 611"/>
          <p:cNvSpPr/>
          <p:nvPr/>
        </p:nvSpPr>
        <p:spPr>
          <a:xfrm>
            <a:off x="3466963" y="249740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1567875" y="221877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613" name="Shape 613"/>
          <p:cNvCxnSpPr/>
          <p:nvPr/>
        </p:nvCxnSpPr>
        <p:spPr>
          <a:xfrm>
            <a:off x="1647150" y="2218775"/>
            <a:ext cx="7431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4" name="Shape 614"/>
          <p:cNvCxnSpPr/>
          <p:nvPr/>
        </p:nvCxnSpPr>
        <p:spPr>
          <a:xfrm>
            <a:off x="2976263" y="22187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5" name="Shape 615"/>
          <p:cNvSpPr txBox="1"/>
          <p:nvPr/>
        </p:nvSpPr>
        <p:spPr>
          <a:xfrm>
            <a:off x="2915263" y="22187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轉換</a:t>
            </a:r>
          </a:p>
        </p:txBody>
      </p:sp>
      <p:sp>
        <p:nvSpPr>
          <p:cNvPr id="616" name="Shape 616"/>
          <p:cNvSpPr/>
          <p:nvPr/>
        </p:nvSpPr>
        <p:spPr>
          <a:xfrm>
            <a:off x="5183563" y="182035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整體統計檢定</a:t>
            </a:r>
          </a:p>
        </p:txBody>
      </p:sp>
      <p:sp>
        <p:nvSpPr>
          <p:cNvPr id="617" name="Shape 617"/>
          <p:cNvSpPr/>
          <p:nvPr/>
        </p:nvSpPr>
        <p:spPr>
          <a:xfrm>
            <a:off x="5282663" y="20853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18" name="Shape 618"/>
          <p:cNvSpPr/>
          <p:nvPr/>
        </p:nvSpPr>
        <p:spPr>
          <a:xfrm>
            <a:off x="6596463" y="20853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19" name="Shape 619"/>
          <p:cNvSpPr/>
          <p:nvPr/>
        </p:nvSpPr>
        <p:spPr>
          <a:xfrm>
            <a:off x="5275950" y="1130575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檢定量</a:t>
            </a:r>
          </a:p>
        </p:txBody>
      </p:sp>
      <p:sp>
        <p:nvSpPr>
          <p:cNvPr id="620" name="Shape 620"/>
          <p:cNvSpPr/>
          <p:nvPr/>
        </p:nvSpPr>
        <p:spPr>
          <a:xfrm>
            <a:off x="6612835" y="1130575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21" name="Shape 621"/>
          <p:cNvSpPr/>
          <p:nvPr/>
        </p:nvSpPr>
        <p:spPr>
          <a:xfrm>
            <a:off x="2374363" y="1824650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622" name="Shape 622"/>
          <p:cNvSpPr/>
          <p:nvPr/>
        </p:nvSpPr>
        <p:spPr>
          <a:xfrm>
            <a:off x="3467375" y="919100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次數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分配表</a:t>
            </a:r>
          </a:p>
        </p:txBody>
      </p:sp>
      <p:cxnSp>
        <p:nvCxnSpPr>
          <p:cNvPr id="623" name="Shape 623"/>
          <p:cNvCxnSpPr/>
          <p:nvPr/>
        </p:nvCxnSpPr>
        <p:spPr>
          <a:xfrm>
            <a:off x="4757863" y="22187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4" name="Shape 624"/>
          <p:cNvSpPr/>
          <p:nvPr/>
        </p:nvSpPr>
        <p:spPr>
          <a:xfrm>
            <a:off x="8368513" y="20769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25" name="Shape 625"/>
          <p:cNvCxnSpPr/>
          <p:nvPr/>
        </p:nvCxnSpPr>
        <p:spPr>
          <a:xfrm>
            <a:off x="7894738" y="2392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6" name="Shape 626"/>
          <p:cNvSpPr txBox="1"/>
          <p:nvPr/>
        </p:nvSpPr>
        <p:spPr>
          <a:xfrm>
            <a:off x="7910270" y="2389025"/>
            <a:ext cx="5811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627" name="Shape 627"/>
          <p:cNvSpPr/>
          <p:nvPr/>
        </p:nvSpPr>
        <p:spPr>
          <a:xfrm>
            <a:off x="8392650" y="39773"/>
            <a:ext cx="581100" cy="1615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數</a:t>
            </a:r>
          </a:p>
        </p:txBody>
      </p:sp>
      <p:cxnSp>
        <p:nvCxnSpPr>
          <p:cNvPr id="628" name="Shape 628"/>
          <p:cNvCxnSpPr>
            <a:endCxn id="627" idx="2"/>
          </p:cNvCxnSpPr>
          <p:nvPr/>
        </p:nvCxnSpPr>
        <p:spPr>
          <a:xfrm rot="-5400000">
            <a:off x="8450250" y="1884023"/>
            <a:ext cx="461400" cy="4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629" name="Shape 629"/>
          <p:cNvSpPr txBox="1"/>
          <p:nvPr/>
        </p:nvSpPr>
        <p:spPr>
          <a:xfrm>
            <a:off x="4722125" y="22187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卡方檢定的流程：細格檢定</a:t>
            </a:r>
          </a:p>
        </p:txBody>
      </p:sp>
      <p:sp>
        <p:nvSpPr>
          <p:cNvPr id="636" name="Shape 6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37" name="Shape 63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552700" y="182465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639" name="Shape 639"/>
          <p:cNvSpPr/>
          <p:nvPr/>
        </p:nvSpPr>
        <p:spPr>
          <a:xfrm>
            <a:off x="677050" y="249740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640" name="Shape 640"/>
          <p:cNvSpPr/>
          <p:nvPr/>
        </p:nvSpPr>
        <p:spPr>
          <a:xfrm>
            <a:off x="3395088" y="182465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列聯表</a:t>
            </a:r>
          </a:p>
        </p:txBody>
      </p:sp>
      <p:sp>
        <p:nvSpPr>
          <p:cNvPr id="641" name="Shape 641"/>
          <p:cNvSpPr/>
          <p:nvPr/>
        </p:nvSpPr>
        <p:spPr>
          <a:xfrm>
            <a:off x="3466963" y="249740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1567875" y="221877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643" name="Shape 643"/>
          <p:cNvCxnSpPr/>
          <p:nvPr/>
        </p:nvCxnSpPr>
        <p:spPr>
          <a:xfrm>
            <a:off x="1647150" y="2218775"/>
            <a:ext cx="7431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4" name="Shape 644"/>
          <p:cNvSpPr/>
          <p:nvPr/>
        </p:nvSpPr>
        <p:spPr>
          <a:xfrm>
            <a:off x="5183563" y="4132025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細格</a:t>
            </a:r>
            <a:r>
              <a:rPr lang="zh-TW" sz="2400"/>
              <a:t>統計檢定</a:t>
            </a:r>
          </a:p>
        </p:txBody>
      </p:sp>
      <p:sp>
        <p:nvSpPr>
          <p:cNvPr id="645" name="Shape 645"/>
          <p:cNvSpPr/>
          <p:nvPr/>
        </p:nvSpPr>
        <p:spPr>
          <a:xfrm>
            <a:off x="5282663" y="48047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cxnSp>
        <p:nvCxnSpPr>
          <p:cNvPr id="646" name="Shape 646"/>
          <p:cNvCxnSpPr/>
          <p:nvPr/>
        </p:nvCxnSpPr>
        <p:spPr>
          <a:xfrm>
            <a:off x="2976263" y="22187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7" name="Shape 647"/>
          <p:cNvSpPr txBox="1"/>
          <p:nvPr/>
        </p:nvSpPr>
        <p:spPr>
          <a:xfrm>
            <a:off x="2915263" y="22187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轉換</a:t>
            </a:r>
          </a:p>
        </p:txBody>
      </p:sp>
      <p:sp>
        <p:nvSpPr>
          <p:cNvPr id="648" name="Shape 648"/>
          <p:cNvSpPr/>
          <p:nvPr/>
        </p:nvSpPr>
        <p:spPr>
          <a:xfrm>
            <a:off x="6596463" y="48047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49" name="Shape 649"/>
          <p:cNvSpPr/>
          <p:nvPr/>
        </p:nvSpPr>
        <p:spPr>
          <a:xfrm>
            <a:off x="8368513" y="39819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50" name="Shape 650"/>
          <p:cNvCxnSpPr>
            <a:stCxn id="649" idx="2"/>
            <a:endCxn id="651" idx="0"/>
          </p:cNvCxnSpPr>
          <p:nvPr/>
        </p:nvCxnSpPr>
        <p:spPr>
          <a:xfrm flipH="1" rot="-5400000">
            <a:off x="8488788" y="4799031"/>
            <a:ext cx="380400" cy="8700"/>
          </a:xfrm>
          <a:prstGeom prst="bentConnector3">
            <a:avLst>
              <a:gd fmla="val 49986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652" name="Shape 652"/>
          <p:cNvSpPr txBox="1"/>
          <p:nvPr/>
        </p:nvSpPr>
        <p:spPr>
          <a:xfrm>
            <a:off x="7834069" y="4294025"/>
            <a:ext cx="469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653" name="Shape 653"/>
          <p:cNvSpPr/>
          <p:nvPr/>
        </p:nvSpPr>
        <p:spPr>
          <a:xfrm>
            <a:off x="5276082" y="6054950"/>
            <a:ext cx="1286100" cy="755400"/>
          </a:xfrm>
          <a:prstGeom prst="wedgeRoundRectCallout">
            <a:avLst>
              <a:gd fmla="val 19610" name="adj1"/>
              <a:gd fmla="val -1172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調整後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殘差</a:t>
            </a:r>
          </a:p>
        </p:txBody>
      </p:sp>
      <p:sp>
        <p:nvSpPr>
          <p:cNvPr id="654" name="Shape 654"/>
          <p:cNvSpPr/>
          <p:nvPr/>
        </p:nvSpPr>
        <p:spPr>
          <a:xfrm>
            <a:off x="6612817" y="6054950"/>
            <a:ext cx="1024800" cy="755400"/>
          </a:xfrm>
          <a:prstGeom prst="wedgeRoundRectCallout">
            <a:avLst>
              <a:gd fmla="val -16560" name="adj1"/>
              <a:gd fmla="val -1129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z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55" name="Shape 655"/>
          <p:cNvSpPr/>
          <p:nvPr/>
        </p:nvSpPr>
        <p:spPr>
          <a:xfrm>
            <a:off x="5183563" y="182035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整體</a:t>
            </a:r>
            <a:r>
              <a:rPr lang="zh-TW" sz="2400"/>
              <a:t>統計檢定</a:t>
            </a:r>
          </a:p>
        </p:txBody>
      </p:sp>
      <p:sp>
        <p:nvSpPr>
          <p:cNvPr id="656" name="Shape 656"/>
          <p:cNvSpPr/>
          <p:nvPr/>
        </p:nvSpPr>
        <p:spPr>
          <a:xfrm>
            <a:off x="5282663" y="20853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57" name="Shape 657"/>
          <p:cNvSpPr/>
          <p:nvPr/>
        </p:nvSpPr>
        <p:spPr>
          <a:xfrm>
            <a:off x="6596463" y="20853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58" name="Shape 658"/>
          <p:cNvSpPr/>
          <p:nvPr/>
        </p:nvSpPr>
        <p:spPr>
          <a:xfrm>
            <a:off x="5275950" y="1130575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檢定量</a:t>
            </a:r>
          </a:p>
        </p:txBody>
      </p:sp>
      <p:sp>
        <p:nvSpPr>
          <p:cNvPr id="659" name="Shape 659"/>
          <p:cNvSpPr/>
          <p:nvPr/>
        </p:nvSpPr>
        <p:spPr>
          <a:xfrm>
            <a:off x="6612835" y="1130575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60" name="Shape 660"/>
          <p:cNvSpPr/>
          <p:nvPr/>
        </p:nvSpPr>
        <p:spPr>
          <a:xfrm>
            <a:off x="2374363" y="1824650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651" name="Shape 651"/>
          <p:cNvSpPr/>
          <p:nvPr/>
        </p:nvSpPr>
        <p:spPr>
          <a:xfrm>
            <a:off x="8392650" y="4993473"/>
            <a:ext cx="581100" cy="1615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細格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數</a:t>
            </a:r>
          </a:p>
        </p:txBody>
      </p:sp>
      <p:sp>
        <p:nvSpPr>
          <p:cNvPr id="661" name="Shape 661"/>
          <p:cNvSpPr/>
          <p:nvPr/>
        </p:nvSpPr>
        <p:spPr>
          <a:xfrm>
            <a:off x="3467375" y="919100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次數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分配表</a:t>
            </a:r>
          </a:p>
        </p:txBody>
      </p:sp>
      <p:cxnSp>
        <p:nvCxnSpPr>
          <p:cNvPr id="662" name="Shape 662"/>
          <p:cNvCxnSpPr/>
          <p:nvPr/>
        </p:nvCxnSpPr>
        <p:spPr>
          <a:xfrm>
            <a:off x="4757863" y="22187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3" name="Shape 663"/>
          <p:cNvCxnSpPr>
            <a:stCxn id="664" idx="2"/>
            <a:endCxn id="665" idx="0"/>
          </p:cNvCxnSpPr>
          <p:nvPr/>
        </p:nvCxnSpPr>
        <p:spPr>
          <a:xfrm rot="5400000">
            <a:off x="4593288" y="85731"/>
            <a:ext cx="1458900" cy="6703800"/>
          </a:xfrm>
          <a:prstGeom prst="bentConnector3">
            <a:avLst>
              <a:gd fmla="val 74645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664" name="Shape 664"/>
          <p:cNvSpPr/>
          <p:nvPr/>
        </p:nvSpPr>
        <p:spPr>
          <a:xfrm>
            <a:off x="8368513" y="20769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6" name="Shape 666"/>
          <p:cNvCxnSpPr/>
          <p:nvPr/>
        </p:nvCxnSpPr>
        <p:spPr>
          <a:xfrm>
            <a:off x="7894738" y="2392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7" name="Shape 667"/>
          <p:cNvCxnSpPr/>
          <p:nvPr/>
        </p:nvCxnSpPr>
        <p:spPr>
          <a:xfrm>
            <a:off x="7894738" y="4307988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5" name="Shape 665"/>
          <p:cNvSpPr/>
          <p:nvPr/>
        </p:nvSpPr>
        <p:spPr>
          <a:xfrm>
            <a:off x="1218475" y="4167225"/>
            <a:ext cx="15045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Cramer's V</a:t>
            </a:r>
          </a:p>
        </p:txBody>
      </p:sp>
      <p:sp>
        <p:nvSpPr>
          <p:cNvPr id="668" name="Shape 668"/>
          <p:cNvSpPr/>
          <p:nvPr/>
        </p:nvSpPr>
        <p:spPr>
          <a:xfrm>
            <a:off x="3201013" y="4167225"/>
            <a:ext cx="15045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預測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Tau</a:t>
            </a:r>
          </a:p>
        </p:txBody>
      </p:sp>
      <p:cxnSp>
        <p:nvCxnSpPr>
          <p:cNvPr id="669" name="Shape 669"/>
          <p:cNvCxnSpPr/>
          <p:nvPr/>
        </p:nvCxnSpPr>
        <p:spPr>
          <a:xfrm>
            <a:off x="4705513" y="430800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0" name="Shape 670"/>
          <p:cNvCxnSpPr/>
          <p:nvPr/>
        </p:nvCxnSpPr>
        <p:spPr>
          <a:xfrm>
            <a:off x="2699875" y="4316925"/>
            <a:ext cx="5343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1" name="Shape 671"/>
          <p:cNvSpPr txBox="1"/>
          <p:nvPr/>
        </p:nvSpPr>
        <p:spPr>
          <a:xfrm>
            <a:off x="7986470" y="2465225"/>
            <a:ext cx="5811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000">
                <a:solidFill>
                  <a:srgbClr val="1F497D"/>
                </a:solidFill>
              </a:rPr>
              <a:t>達到顯著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4722125" y="22187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2742250" y="440122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4724800" y="440122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1" name="Shape 68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卡方檢定的小樣本校正</a:t>
            </a:r>
          </a:p>
        </p:txBody>
      </p:sp>
      <p:sp>
        <p:nvSpPr>
          <p:cNvPr id="682" name="Shape 68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>
            <a:off x="577888" y="336520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整體統計檢定</a:t>
            </a:r>
          </a:p>
        </p:txBody>
      </p:sp>
      <p:sp>
        <p:nvSpPr>
          <p:cNvPr id="684" name="Shape 684"/>
          <p:cNvSpPr/>
          <p:nvPr/>
        </p:nvSpPr>
        <p:spPr>
          <a:xfrm>
            <a:off x="676988" y="363022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85" name="Shape 685"/>
          <p:cNvSpPr/>
          <p:nvPr/>
        </p:nvSpPr>
        <p:spPr>
          <a:xfrm>
            <a:off x="1990788" y="363022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86" name="Shape 686"/>
          <p:cNvSpPr/>
          <p:nvPr/>
        </p:nvSpPr>
        <p:spPr>
          <a:xfrm>
            <a:off x="670275" y="2675425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檢定量</a:t>
            </a:r>
          </a:p>
        </p:txBody>
      </p:sp>
      <p:sp>
        <p:nvSpPr>
          <p:cNvPr id="687" name="Shape 687"/>
          <p:cNvSpPr/>
          <p:nvPr/>
        </p:nvSpPr>
        <p:spPr>
          <a:xfrm>
            <a:off x="2007160" y="2675425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88" name="Shape 688"/>
          <p:cNvSpPr/>
          <p:nvPr/>
        </p:nvSpPr>
        <p:spPr>
          <a:xfrm>
            <a:off x="5525063" y="198750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整體統計檢定</a:t>
            </a:r>
          </a:p>
        </p:txBody>
      </p:sp>
      <p:sp>
        <p:nvSpPr>
          <p:cNvPr id="689" name="Shape 689"/>
          <p:cNvSpPr/>
          <p:nvPr/>
        </p:nvSpPr>
        <p:spPr>
          <a:xfrm>
            <a:off x="5645224" y="2252525"/>
            <a:ext cx="25074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90" name="Shape 690"/>
          <p:cNvSpPr/>
          <p:nvPr/>
        </p:nvSpPr>
        <p:spPr>
          <a:xfrm>
            <a:off x="5746264" y="1297725"/>
            <a:ext cx="22329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費雪爾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正確概率檢定</a:t>
            </a:r>
          </a:p>
        </p:txBody>
      </p:sp>
      <p:sp>
        <p:nvSpPr>
          <p:cNvPr id="691" name="Shape 691"/>
          <p:cNvSpPr/>
          <p:nvPr/>
        </p:nvSpPr>
        <p:spPr>
          <a:xfrm>
            <a:off x="5509263" y="4630475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整體統計檢定</a:t>
            </a:r>
          </a:p>
        </p:txBody>
      </p:sp>
      <p:sp>
        <p:nvSpPr>
          <p:cNvPr id="692" name="Shape 692"/>
          <p:cNvSpPr/>
          <p:nvPr/>
        </p:nvSpPr>
        <p:spPr>
          <a:xfrm>
            <a:off x="5608363" y="489550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93" name="Shape 693"/>
          <p:cNvSpPr/>
          <p:nvPr/>
        </p:nvSpPr>
        <p:spPr>
          <a:xfrm>
            <a:off x="6922163" y="4895500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94" name="Shape 694"/>
          <p:cNvSpPr/>
          <p:nvPr/>
        </p:nvSpPr>
        <p:spPr>
          <a:xfrm>
            <a:off x="5255400" y="3940700"/>
            <a:ext cx="2166600" cy="755400"/>
          </a:xfrm>
          <a:prstGeom prst="wedgeRoundRectCallout">
            <a:avLst>
              <a:gd fmla="val 9974" name="adj1"/>
              <a:gd fmla="val 858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葉氏連續校正</a:t>
            </a:r>
            <a:r>
              <a:rPr lang="zh-TW" sz="2400">
                <a:solidFill>
                  <a:srgbClr val="FFFFFF"/>
                </a:solidFill>
              </a:rPr>
              <a:t>卡方檢定量</a:t>
            </a:r>
          </a:p>
        </p:txBody>
      </p:sp>
      <p:sp>
        <p:nvSpPr>
          <p:cNvPr id="695" name="Shape 695"/>
          <p:cNvSpPr/>
          <p:nvPr/>
        </p:nvSpPr>
        <p:spPr>
          <a:xfrm>
            <a:off x="7484160" y="3940700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卡方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383800" y="53698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適用於大樣本</a:t>
            </a:r>
          </a:p>
        </p:txBody>
      </p:sp>
      <p:cxnSp>
        <p:nvCxnSpPr>
          <p:cNvPr id="697" name="Shape 697"/>
          <p:cNvCxnSpPr>
            <a:stCxn id="683" idx="3"/>
            <a:endCxn id="688" idx="1"/>
          </p:cNvCxnSpPr>
          <p:nvPr/>
        </p:nvCxnSpPr>
        <p:spPr>
          <a:xfrm flipH="1" rot="10800000">
            <a:off x="3284788" y="2881150"/>
            <a:ext cx="2240400" cy="1377600"/>
          </a:xfrm>
          <a:prstGeom prst="bentConnector3">
            <a:avLst>
              <a:gd fmla="val 49997" name="adj1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8" name="Shape 698"/>
          <p:cNvCxnSpPr>
            <a:stCxn id="683" idx="3"/>
            <a:endCxn id="691" idx="1"/>
          </p:cNvCxnSpPr>
          <p:nvPr/>
        </p:nvCxnSpPr>
        <p:spPr>
          <a:xfrm>
            <a:off x="3284788" y="4258750"/>
            <a:ext cx="2224500" cy="12654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9" name="Shape 699"/>
          <p:cNvSpPr txBox="1"/>
          <p:nvPr/>
        </p:nvSpPr>
        <p:spPr>
          <a:xfrm>
            <a:off x="3556750" y="2216100"/>
            <a:ext cx="1833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適用於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非常小</a:t>
            </a:r>
            <a:r>
              <a:rPr lang="zh-TW" sz="2400">
                <a:solidFill>
                  <a:srgbClr val="274E13"/>
                </a:solidFill>
              </a:rPr>
              <a:t>樣本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3097725" y="5853675"/>
            <a:ext cx="2368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274E13"/>
                </a:solidFill>
              </a:rPr>
              <a:t>適用於</a:t>
            </a:r>
            <a:r>
              <a:rPr lang="zh-TW" sz="2400">
                <a:solidFill>
                  <a:srgbClr val="274E13"/>
                </a:solidFill>
              </a:rPr>
              <a:t>部分細格太少的</a:t>
            </a:r>
            <a:r>
              <a:rPr lang="zh-TW" sz="2400">
                <a:solidFill>
                  <a:srgbClr val="274E13"/>
                </a:solidFill>
              </a:rPr>
              <a:t>樣本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7" name="Shape 70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卡方檢定詳細公式參考資料</a:t>
            </a:r>
          </a:p>
        </p:txBody>
      </p:sp>
      <p:sp>
        <p:nvSpPr>
          <p:cNvPr id="708" name="Shape 70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 txBox="1"/>
          <p:nvPr>
            <p:ph idx="4294967295" type="body"/>
          </p:nvPr>
        </p:nvSpPr>
        <p:spPr>
          <a:xfrm>
            <a:off x="476250" y="1574963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卡方檢定統計量：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/>
              <a:t>邱皓政（2005）。統計原理與分析技術：SPSS中文視窗版操作實務詳析。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葉氏連續性校正：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/>
              <a:t>Wikipedia: </a:t>
            </a:r>
            <a:r>
              <a:rPr lang="zh-TW" sz="2000" u="sng">
                <a:solidFill>
                  <a:schemeClr val="hlink"/>
                </a:solidFill>
                <a:hlinkClick r:id="rId3"/>
              </a:rPr>
              <a:t>https://goo.gl/2cbGxv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費雪爾正確概率檢定：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/>
              <a:t>Ina Parks S. Howell的Fisher’s Exact Test An Example</a:t>
            </a:r>
            <a:br>
              <a:rPr lang="zh-TW" sz="2000"/>
            </a:br>
            <a:r>
              <a:rPr lang="zh-TW" sz="2000" u="sng">
                <a:solidFill>
                  <a:schemeClr val="hlink"/>
                </a:solidFill>
                <a:hlinkClick r:id="rId4"/>
              </a:rPr>
              <a:t>http://www2.fiu.edu/~howellip/Fisher.pdf</a:t>
            </a:r>
            <a:r>
              <a:rPr lang="zh-TW" sz="2000"/>
              <a:t> 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相關係數Cramer’s V值跟預測係數Tau值：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>
                <a:solidFill>
                  <a:schemeClr val="dk1"/>
                </a:solidFill>
              </a:rPr>
              <a:t>邱皓政（2005）。統計原理與分析技術：SPSS中文視窗版操作實務詳析。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>
                <a:solidFill>
                  <a:schemeClr val="dk1"/>
                </a:solidFill>
              </a:rPr>
              <a:t>細格統計檢定之調整後標準化殘差：</a:t>
            </a:r>
          </a:p>
          <a:p>
            <a:pPr indent="-355600" lvl="1" marL="914400" rtl="0">
              <a:spcBef>
                <a:spcPts val="0"/>
              </a:spcBef>
              <a:buSzPct val="100000"/>
            </a:pPr>
            <a:r>
              <a:rPr lang="zh-TW" sz="2000">
                <a:solidFill>
                  <a:schemeClr val="dk1"/>
                </a:solidFill>
              </a:rPr>
              <a:t>邱皓政（2005）。統計原理與分析技術：SPSS中文視窗版操作實務詳析。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16" name="Shape 7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列聯表的</a:t>
            </a:r>
            <a:r>
              <a:rPr lang="zh-TW"/>
              <a:t>期望個數計算     (1/2) </a:t>
            </a:r>
          </a:p>
        </p:txBody>
      </p:sp>
      <p:sp>
        <p:nvSpPr>
          <p:cNvPr id="717" name="Shape 71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graphicFrame>
        <p:nvGraphicFramePr>
          <p:cNvPr id="718" name="Shape 718"/>
          <p:cNvGraphicFramePr/>
          <p:nvPr/>
        </p:nvGraphicFramePr>
        <p:xfrm>
          <a:off x="318275" y="2019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716050"/>
                <a:gridCol w="1321625"/>
                <a:gridCol w="1414900"/>
                <a:gridCol w="1423575"/>
                <a:gridCol w="1178625"/>
              </a:tblGrid>
              <a:tr h="515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教育程度(j)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列總合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4502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閱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讀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偏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(i)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17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00"/>
                          </a:solidFill>
                        </a:rPr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64502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358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719" name="Shape 719"/>
          <p:cNvSpPr/>
          <p:nvPr/>
        </p:nvSpPr>
        <p:spPr>
          <a:xfrm>
            <a:off x="7297800" y="5085475"/>
            <a:ext cx="1369800" cy="986700"/>
          </a:xfrm>
          <a:prstGeom prst="wedgeRoundRectCallout">
            <a:avLst>
              <a:gd fmla="val -123558" name="adj1"/>
              <a:gd fmla="val -35092" name="adj2"/>
              <a:gd fmla="val 0" name="adj3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樣本總數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720" name="Shape 720"/>
          <p:cNvSpPr/>
          <p:nvPr/>
        </p:nvSpPr>
        <p:spPr>
          <a:xfrm>
            <a:off x="7119825" y="3949875"/>
            <a:ext cx="1470000" cy="986700"/>
          </a:xfrm>
          <a:prstGeom prst="wedgeRoundRectCallout">
            <a:avLst>
              <a:gd fmla="val -105679" name="adj1"/>
              <a:gd fmla="val -29449" name="adj2"/>
              <a:gd fmla="val 0" name="adj3"/>
            </a:avLst>
          </a:prstGeom>
          <a:solidFill>
            <a:srgbClr val="4C113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列總合人數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n</a:t>
            </a:r>
            <a:r>
              <a:rPr baseline="-25000" lang="zh-TW" sz="2400">
                <a:solidFill>
                  <a:srgbClr val="FFFFFF"/>
                </a:solidFill>
              </a:rPr>
              <a:t>i.</a:t>
            </a:r>
          </a:p>
        </p:txBody>
      </p:sp>
      <p:sp>
        <p:nvSpPr>
          <p:cNvPr id="721" name="Shape 721"/>
          <p:cNvSpPr/>
          <p:nvPr/>
        </p:nvSpPr>
        <p:spPr>
          <a:xfrm>
            <a:off x="718275" y="5430575"/>
            <a:ext cx="1470000" cy="986700"/>
          </a:xfrm>
          <a:prstGeom prst="wedgeRoundRectCallout">
            <a:avLst>
              <a:gd fmla="val 95777" name="adj1"/>
              <a:gd fmla="val -5539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行總合人數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n</a:t>
            </a:r>
            <a:r>
              <a:rPr baseline="-25000" lang="zh-TW" sz="2400">
                <a:solidFill>
                  <a:srgbClr val="FFFFFF"/>
                </a:solidFill>
              </a:rPr>
              <a:t>.j</a:t>
            </a:r>
          </a:p>
        </p:txBody>
      </p:sp>
      <p:sp>
        <p:nvSpPr>
          <p:cNvPr id="722" name="Shape 722"/>
          <p:cNvSpPr/>
          <p:nvPr/>
        </p:nvSpPr>
        <p:spPr>
          <a:xfrm>
            <a:off x="640350" y="1879100"/>
            <a:ext cx="1470000" cy="986700"/>
          </a:xfrm>
          <a:prstGeom prst="wedgeRoundRectCallout">
            <a:avLst>
              <a:gd fmla="val 104866" name="adj1"/>
              <a:gd fmla="val 1691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細格個數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n</a:t>
            </a:r>
            <a:r>
              <a:rPr baseline="-25000" lang="zh-TW" sz="2400">
                <a:solidFill>
                  <a:srgbClr val="FFFFFF"/>
                </a:solidFill>
              </a:rPr>
              <a:t>ij</a:t>
            </a:r>
          </a:p>
        </p:txBody>
      </p:sp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350" y="563650"/>
            <a:ext cx="604650" cy="5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30" name="Shape 7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列聯表的期望個數計算    </a:t>
            </a:r>
            <a:r>
              <a:rPr lang="zh-TW">
                <a:solidFill>
                  <a:schemeClr val="dk1"/>
                </a:solidFill>
              </a:rPr>
              <a:t> (2/2)</a:t>
            </a:r>
            <a:r>
              <a:rPr lang="zh-TW"/>
              <a:t> </a:t>
            </a:r>
          </a:p>
        </p:txBody>
      </p:sp>
      <p:sp>
        <p:nvSpPr>
          <p:cNvPr id="731" name="Shape 73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3350" y="563650"/>
            <a:ext cx="604650" cy="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250" y="3735488"/>
            <a:ext cx="41719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800" y="2744138"/>
            <a:ext cx="265747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殘差與標準化殘差</a:t>
            </a:r>
          </a:p>
        </p:txBody>
      </p:sp>
      <p:sp>
        <p:nvSpPr>
          <p:cNvPr id="741" name="Shape 7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2" name="Shape 74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sp>
        <p:nvSpPr>
          <p:cNvPr id="743" name="Shape 743"/>
          <p:cNvSpPr txBox="1"/>
          <p:nvPr>
            <p:ph idx="2" type="body"/>
          </p:nvPr>
        </p:nvSpPr>
        <p:spPr>
          <a:xfrm>
            <a:off x="334000" y="3801020"/>
            <a:ext cx="4164900" cy="267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殘差越大，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表示該細格個數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的關聯性越高</a:t>
            </a:r>
          </a:p>
        </p:txBody>
      </p:sp>
      <p:sp>
        <p:nvSpPr>
          <p:cNvPr id="744" name="Shape 74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accent2"/>
                </a:solidFill>
              </a:rPr>
              <a:t>殘差Δ (delta)</a:t>
            </a:r>
          </a:p>
        </p:txBody>
      </p:sp>
      <p:sp>
        <p:nvSpPr>
          <p:cNvPr id="745" name="Shape 745"/>
          <p:cNvSpPr txBox="1"/>
          <p:nvPr>
            <p:ph idx="4294967295" type="body"/>
          </p:nvPr>
        </p:nvSpPr>
        <p:spPr>
          <a:xfrm>
            <a:off x="4629150" y="3801013"/>
            <a:ext cx="3887700" cy="267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 txBox="1"/>
          <p:nvPr>
            <p:ph idx="4294967295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>
                <a:solidFill>
                  <a:schemeClr val="accent2"/>
                </a:solidFill>
              </a:rPr>
              <a:t>標準化殘差Δ'</a:t>
            </a:r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63" y="2819325"/>
            <a:ext cx="26384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675" y="2452625"/>
            <a:ext cx="29146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類別資料的分析：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列聯表與類別變項的相關</a:t>
            </a: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4" name="Shape 36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476250" y="1783075"/>
            <a:ext cx="8191500" cy="82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先</a:t>
            </a:r>
            <a:r>
              <a:rPr lang="zh-TW"/>
              <a:t>計算每一個細格的標準化殘差Δ' </a:t>
            </a:r>
          </a:p>
        </p:txBody>
      </p:sp>
      <p:sp>
        <p:nvSpPr>
          <p:cNvPr id="755" name="Shape 7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計算皮爾森卡方值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Pearson </a:t>
            </a:r>
            <a:r>
              <a:rPr lang="zh-TW">
                <a:solidFill>
                  <a:schemeClr val="dk1"/>
                </a:solidFill>
              </a:rPr>
              <a:t> χ</a:t>
            </a:r>
            <a:r>
              <a:rPr baseline="30000" lang="zh-TW">
                <a:solidFill>
                  <a:schemeClr val="dk1"/>
                </a:solidFill>
              </a:rPr>
              <a:t>2 </a:t>
            </a:r>
            <a:r>
              <a:rPr lang="zh-TW">
                <a:solidFill>
                  <a:schemeClr val="dk1"/>
                </a:solidFill>
              </a:rPr>
              <a:t>(1/2)</a:t>
            </a:r>
          </a:p>
        </p:txBody>
      </p:sp>
      <p:sp>
        <p:nvSpPr>
          <p:cNvPr id="756" name="Shape 7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57" name="Shape 7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graphicFrame>
        <p:nvGraphicFramePr>
          <p:cNvPr id="758" name="Shape 758"/>
          <p:cNvGraphicFramePr/>
          <p:nvPr/>
        </p:nvGraphicFramePr>
        <p:xfrm>
          <a:off x="2277700" y="2471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716050"/>
                <a:gridCol w="1321625"/>
                <a:gridCol w="1414900"/>
                <a:gridCol w="1423575"/>
              </a:tblGrid>
              <a:tr h="515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4502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閱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讀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偏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1.6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-1.5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17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-1.5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759" name="Shape 759"/>
          <p:cNvSpPr txBox="1"/>
          <p:nvPr>
            <p:ph idx="1" type="body"/>
          </p:nvPr>
        </p:nvSpPr>
        <p:spPr>
          <a:xfrm>
            <a:off x="476250" y="5206150"/>
            <a:ext cx="8191500" cy="82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將</a:t>
            </a:r>
            <a:r>
              <a:rPr lang="zh-TW"/>
              <a:t>所有細格的標準化殘差平方後加總，即得到Pearson  χ2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χ2 </a:t>
            </a:r>
            <a:r>
              <a:rPr lang="zh-TW"/>
              <a:t>= (1.6)</a:t>
            </a:r>
            <a:r>
              <a:rPr baseline="30000" lang="zh-TW"/>
              <a:t>2</a:t>
            </a:r>
            <a:r>
              <a:rPr lang="zh-TW"/>
              <a:t>+(-1.5)</a:t>
            </a:r>
            <a:r>
              <a:rPr baseline="30000" lang="zh-TW"/>
              <a:t>2</a:t>
            </a:r>
            <a:r>
              <a:rPr lang="zh-TW"/>
              <a:t>+</a:t>
            </a:r>
            <a:r>
              <a:rPr lang="zh-TW">
                <a:solidFill>
                  <a:schemeClr val="dk1"/>
                </a:solidFill>
              </a:rPr>
              <a:t>(-1.5)</a:t>
            </a:r>
            <a:r>
              <a:rPr baseline="30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+(1.5)</a:t>
            </a:r>
            <a:r>
              <a:rPr baseline="30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=9.31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計算皮爾森卡方值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Pearson </a:t>
            </a:r>
            <a:r>
              <a:rPr lang="zh-TW">
                <a:solidFill>
                  <a:schemeClr val="dk1"/>
                </a:solidFill>
              </a:rPr>
              <a:t> χ</a:t>
            </a:r>
            <a:r>
              <a:rPr baseline="30000" lang="zh-TW">
                <a:solidFill>
                  <a:schemeClr val="dk1"/>
                </a:solidFill>
              </a:rPr>
              <a:t>2 </a:t>
            </a:r>
            <a:r>
              <a:rPr lang="zh-TW">
                <a:solidFill>
                  <a:schemeClr val="dk1"/>
                </a:solidFill>
              </a:rPr>
              <a:t>(2/2)</a:t>
            </a:r>
          </a:p>
        </p:txBody>
      </p:sp>
      <p:sp>
        <p:nvSpPr>
          <p:cNvPr id="766" name="Shape 7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7" name="Shape 76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sp>
        <p:nvSpPr>
          <p:cNvPr id="768" name="Shape 768"/>
          <p:cNvSpPr txBox="1"/>
          <p:nvPr>
            <p:ph idx="1" type="body"/>
          </p:nvPr>
        </p:nvSpPr>
        <p:spPr>
          <a:xfrm>
            <a:off x="476250" y="2344950"/>
            <a:ext cx="8191500" cy="82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將所有細格的標準化殘差平方後加總，即得到Pearson  χ2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476250" y="4961225"/>
            <a:ext cx="8191500" cy="82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= (1.6)</a:t>
            </a:r>
            <a:r>
              <a:rPr baseline="30000" lang="zh-TW"/>
              <a:t>2</a:t>
            </a:r>
            <a:r>
              <a:rPr lang="zh-TW"/>
              <a:t>+(-1.5)</a:t>
            </a:r>
            <a:r>
              <a:rPr baseline="30000" lang="zh-TW"/>
              <a:t>2</a:t>
            </a:r>
            <a:r>
              <a:rPr lang="zh-TW"/>
              <a:t>+</a:t>
            </a:r>
            <a:r>
              <a:rPr lang="zh-TW">
                <a:solidFill>
                  <a:schemeClr val="dk1"/>
                </a:solidFill>
              </a:rPr>
              <a:t>(-1.5)</a:t>
            </a:r>
            <a:r>
              <a:rPr baseline="30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+(1.5)</a:t>
            </a:r>
            <a:r>
              <a:rPr baseline="30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=9.31</a:t>
            </a:r>
          </a:p>
        </p:txBody>
      </p:sp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75" y="3297075"/>
            <a:ext cx="40195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476250" y="2131975"/>
            <a:ext cx="8496900" cy="187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為了避免樣本個數過少的時候，卡方值的誤差容易顯著的問題</a:t>
            </a:r>
          </a:p>
        </p:txBody>
      </p:sp>
      <p:sp>
        <p:nvSpPr>
          <p:cNvPr id="777" name="Shape 7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葉氏連續性校正</a:t>
            </a:r>
          </a:p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9" name="Shape 7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Wikipedia: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https://goo.gl/2cbGxv</a:t>
            </a:r>
            <a:r>
              <a:rPr lang="zh-TW"/>
              <a:t> </a:t>
            </a:r>
          </a:p>
        </p:txBody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476250" y="4228850"/>
            <a:ext cx="8191500" cy="1875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使用葉氏連續性校正的條件：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只有在2x2列聯表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有細格的期望個數小於5個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樣本總數超過20個</a:t>
            </a:r>
          </a:p>
        </p:txBody>
      </p:sp>
      <p:sp>
        <p:nvSpPr>
          <p:cNvPr id="781" name="Shape 781"/>
          <p:cNvSpPr/>
          <p:nvPr/>
        </p:nvSpPr>
        <p:spPr>
          <a:xfrm>
            <a:off x="5833725" y="5698100"/>
            <a:ext cx="2960400" cy="485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後面的算法跟卡方值一樣</a:t>
            </a:r>
          </a:p>
        </p:txBody>
      </p:sp>
      <p:pic>
        <p:nvPicPr>
          <p:cNvPr id="782" name="Shape 7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525" y="2789038"/>
            <a:ext cx="61150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自由度 df</a:t>
            </a:r>
          </a:p>
        </p:txBody>
      </p:sp>
      <p:sp>
        <p:nvSpPr>
          <p:cNvPr id="789" name="Shape 7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90" name="Shape 7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graphicFrame>
        <p:nvGraphicFramePr>
          <p:cNvPr id="791" name="Shape 791"/>
          <p:cNvGraphicFramePr/>
          <p:nvPr/>
        </p:nvGraphicFramePr>
        <p:xfrm>
          <a:off x="741325" y="24719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716050"/>
                <a:gridCol w="1321625"/>
                <a:gridCol w="1414900"/>
                <a:gridCol w="1423575"/>
              </a:tblGrid>
              <a:tr h="515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教育程度(j)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4502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閱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讀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偏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(i)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1.6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-1.5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17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-1.5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792" name="Shape 792"/>
          <p:cNvSpPr txBox="1"/>
          <p:nvPr/>
        </p:nvSpPr>
        <p:spPr>
          <a:xfrm>
            <a:off x="5510875" y="2498450"/>
            <a:ext cx="2928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自由度df 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 (列變項個數-1)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✖(欄變項個數-1)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=(2-1)✖(2-1)=1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查詢卡方值的機率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p值 (1/2)</a:t>
            </a:r>
          </a:p>
        </p:txBody>
      </p:sp>
      <p:sp>
        <p:nvSpPr>
          <p:cNvPr id="799" name="Shape 7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00" name="Shape 8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3250200" y="3529700"/>
            <a:ext cx="2643600" cy="1578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檢定統計量卡方值對應p值查表</a:t>
            </a:r>
          </a:p>
        </p:txBody>
      </p:sp>
      <p:pic>
        <p:nvPicPr>
          <p:cNvPr descr="[Slide] web page 網頁 Slide"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06" y="239810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查詢卡方值的機率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p值 (2/2)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0" name="Shape 8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0" l="0" r="901" t="0"/>
          <a:stretch/>
        </p:blipFill>
        <p:spPr>
          <a:xfrm>
            <a:off x="867400" y="2200225"/>
            <a:ext cx="805200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/>
          <p:nvPr/>
        </p:nvSpPr>
        <p:spPr>
          <a:xfrm>
            <a:off x="369050" y="4961250"/>
            <a:ext cx="2069100" cy="763500"/>
          </a:xfrm>
          <a:prstGeom prst="wedgeRoundRectCallout">
            <a:avLst>
              <a:gd fmla="val -11878" name="adj1"/>
              <a:gd fmla="val -1107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找到對應df的列資料</a:t>
            </a:r>
          </a:p>
        </p:txBody>
      </p:sp>
      <p:sp>
        <p:nvSpPr>
          <p:cNvPr id="813" name="Shape 813"/>
          <p:cNvSpPr/>
          <p:nvPr/>
        </p:nvSpPr>
        <p:spPr>
          <a:xfrm>
            <a:off x="6062650" y="4961250"/>
            <a:ext cx="2069100" cy="1295700"/>
          </a:xfrm>
          <a:prstGeom prst="wedgeRoundRectCallout">
            <a:avLst>
              <a:gd fmla="val 78295" name="adj1"/>
              <a:gd fmla="val -831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找到對應的</a:t>
            </a:r>
            <a:r>
              <a:rPr lang="zh-TW" sz="2400">
                <a:solidFill>
                  <a:srgbClr val="FFFFFF"/>
                </a:solidFill>
              </a:rPr>
              <a:t>卡方值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(超出表格了)</a:t>
            </a:r>
          </a:p>
        </p:txBody>
      </p:sp>
      <p:sp>
        <p:nvSpPr>
          <p:cNvPr id="814" name="Shape 814"/>
          <p:cNvSpPr/>
          <p:nvPr/>
        </p:nvSpPr>
        <p:spPr>
          <a:xfrm>
            <a:off x="6465050" y="2325208"/>
            <a:ext cx="2069100" cy="1243800"/>
          </a:xfrm>
          <a:prstGeom prst="wedgeRoundRectCallout">
            <a:avLst>
              <a:gd fmla="val 62077" name="adj1"/>
              <a:gd fmla="val 943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找到對應的p值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</a:t>
            </a:r>
            <a:r>
              <a:rPr lang="zh-TW" sz="2400">
                <a:solidFill>
                  <a:srgbClr val="FFFFFF"/>
                </a:solidFill>
              </a:rPr>
              <a:t>超出表格了</a:t>
            </a:r>
            <a:r>
              <a:rPr lang="zh-TW" sz="24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費雪爾正確概率檢定</a:t>
            </a:r>
          </a:p>
        </p:txBody>
      </p:sp>
      <p:sp>
        <p:nvSpPr>
          <p:cNvPr id="821" name="Shape 82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3" name="Shape 8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http://blog.pulipuli.info/2017/05/fishers-exact-test-example.html</a:t>
            </a:r>
          </a:p>
        </p:txBody>
      </p:sp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038" y="1791150"/>
            <a:ext cx="39719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調整後的標準化殘差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調整後殘差 adjΔ' (1/2)</a:t>
            </a:r>
          </a:p>
        </p:txBody>
      </p:sp>
      <p:sp>
        <p:nvSpPr>
          <p:cNvPr id="831" name="Shape 8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32" name="Shape 8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graphicFrame>
        <p:nvGraphicFramePr>
          <p:cNvPr id="833" name="Shape 833"/>
          <p:cNvGraphicFramePr/>
          <p:nvPr/>
        </p:nvGraphicFramePr>
        <p:xfrm>
          <a:off x="318275" y="20196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716050"/>
                <a:gridCol w="1321625"/>
                <a:gridCol w="1414900"/>
                <a:gridCol w="1423575"/>
                <a:gridCol w="1178625"/>
                <a:gridCol w="1301100"/>
              </a:tblGrid>
              <a:tr h="515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列總合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列人數比例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  <a:tc vMerge="1"/>
              </a:tr>
              <a:tr h="64502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閱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讀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偏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0.49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1781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0.51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64502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358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9275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行人數百分比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0.49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0.51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34" name="Shape 834"/>
          <p:cNvSpPr/>
          <p:nvPr/>
        </p:nvSpPr>
        <p:spPr>
          <a:xfrm>
            <a:off x="7453825" y="2324425"/>
            <a:ext cx="1470000" cy="986700"/>
          </a:xfrm>
          <a:prstGeom prst="wedgeRoundRectCallout">
            <a:avLst>
              <a:gd fmla="val -43577" name="adj1"/>
              <a:gd fmla="val 1149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列人數</a:t>
            </a:r>
            <a:r>
              <a:rPr lang="zh-TW" sz="1800">
                <a:solidFill>
                  <a:srgbClr val="FFFFFF"/>
                </a:solidFill>
              </a:rPr>
              <a:t>比例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</a:t>
            </a:r>
            <a:r>
              <a:rPr baseline="-25000" lang="zh-TW" sz="2400">
                <a:solidFill>
                  <a:srgbClr val="FFFFFF"/>
                </a:solidFill>
              </a:rPr>
              <a:t>i.</a:t>
            </a:r>
            <a:r>
              <a:rPr lang="zh-TW" sz="2400">
                <a:solidFill>
                  <a:srgbClr val="FFFFFF"/>
                </a:solidFill>
              </a:rPr>
              <a:t>=n</a:t>
            </a:r>
            <a:r>
              <a:rPr baseline="-25000" lang="zh-TW" sz="2400">
                <a:solidFill>
                  <a:srgbClr val="FFFFFF"/>
                </a:solidFill>
              </a:rPr>
              <a:t>i.</a:t>
            </a:r>
            <a:r>
              <a:rPr lang="zh-TW" sz="2400">
                <a:solidFill>
                  <a:srgbClr val="FFFFFF"/>
                </a:solidFill>
              </a:rPr>
              <a:t>/N</a:t>
            </a:r>
          </a:p>
        </p:txBody>
      </p:sp>
      <p:sp>
        <p:nvSpPr>
          <p:cNvPr id="835" name="Shape 835"/>
          <p:cNvSpPr/>
          <p:nvPr/>
        </p:nvSpPr>
        <p:spPr>
          <a:xfrm>
            <a:off x="4280875" y="5566500"/>
            <a:ext cx="2176200" cy="986700"/>
          </a:xfrm>
          <a:prstGeom prst="wedgeRoundRectCallout">
            <a:avLst>
              <a:gd fmla="val -83116" name="adj1"/>
              <a:gd fmla="val -2855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列</a:t>
            </a:r>
            <a:r>
              <a:rPr lang="zh-TW" sz="1800">
                <a:solidFill>
                  <a:srgbClr val="FFFFFF"/>
                </a:solidFill>
              </a:rPr>
              <a:t>總合人數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</a:t>
            </a:r>
            <a:r>
              <a:rPr baseline="-25000" lang="zh-TW" sz="2400">
                <a:solidFill>
                  <a:srgbClr val="FFFFFF"/>
                </a:solidFill>
              </a:rPr>
              <a:t>.j</a:t>
            </a:r>
            <a:r>
              <a:rPr lang="zh-TW" sz="2400">
                <a:solidFill>
                  <a:srgbClr val="FFFFFF"/>
                </a:solidFill>
              </a:rPr>
              <a:t>=n</a:t>
            </a:r>
            <a:r>
              <a:rPr baseline="-25000" lang="zh-TW" sz="2400">
                <a:solidFill>
                  <a:srgbClr val="FFFFFF"/>
                </a:solidFill>
              </a:rPr>
              <a:t>.j</a:t>
            </a:r>
            <a:r>
              <a:rPr lang="zh-TW" sz="2400">
                <a:solidFill>
                  <a:srgbClr val="FFFFFF"/>
                </a:solidFill>
              </a:rPr>
              <a:t>/N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調整後的標準化殘差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調整後殘差 adjΔ' (2/2)</a:t>
            </a:r>
          </a:p>
        </p:txBody>
      </p:sp>
      <p:sp>
        <p:nvSpPr>
          <p:cNvPr id="842" name="Shape 8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3" name="Shape 8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2422875"/>
            <a:ext cx="6124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>
            <p:ph idx="1" type="body"/>
          </p:nvPr>
        </p:nvSpPr>
        <p:spPr>
          <a:xfrm>
            <a:off x="476250" y="3740725"/>
            <a:ext cx="8191500" cy="275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調整後殘差遵從標準化常態分佈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當調整後殘差的絕對值大於1.96時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即表示p值小於0.05，達到α=0.05的顯著水準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意思是該細格個顯著大於/小於期望個數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相關係數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Cramer'V係數</a:t>
            </a:r>
          </a:p>
        </p:txBody>
      </p:sp>
      <p:sp>
        <p:nvSpPr>
          <p:cNvPr id="852" name="Shape 8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3" name="Shape 8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邱皓政（2005）。統計原理與分析技術：SPSS中文視窗版操作實務詳析。</a:t>
            </a:r>
          </a:p>
        </p:txBody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476250" y="4122538"/>
            <a:ext cx="8191500" cy="222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>
                <a:solidFill>
                  <a:schemeClr val="dk1"/>
                </a:solidFill>
              </a:rPr>
              <a:t>相關係數Cramer'V係數介於0~1之間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越接近1，表示行變項與列變項越相關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(請參考先前投影片對列聯表相關的說明)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>
                <a:solidFill>
                  <a:schemeClr val="dk1"/>
                </a:solidFill>
              </a:rPr>
              <a:t>可以用來標準化行變項與列變項之間的相關程度</a:t>
            </a:r>
          </a:p>
        </p:txBody>
      </p:sp>
      <p:pic>
        <p:nvPicPr>
          <p:cNvPr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0" y="2189075"/>
            <a:ext cx="30099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>
            <p:ph idx="1" type="body"/>
          </p:nvPr>
        </p:nvSpPr>
        <p:spPr>
          <a:xfrm>
            <a:off x="4133250" y="2513975"/>
            <a:ext cx="4694700" cy="747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k = min(行變項數量,列變項數量)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1" name="Shape 371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連續資料</a:t>
            </a:r>
          </a:p>
        </p:txBody>
      </p:sp>
      <p:sp>
        <p:nvSpPr>
          <p:cNvPr id="372" name="Shape 37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類別資料</a:t>
            </a:r>
          </a:p>
        </p:txBody>
      </p:sp>
      <p:sp>
        <p:nvSpPr>
          <p:cNvPr id="373" name="Shape 3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資料蒐集</a:t>
            </a:r>
          </a:p>
        </p:txBody>
      </p:sp>
      <p:sp>
        <p:nvSpPr>
          <p:cNvPr id="374" name="Shape 37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974" y="3169575"/>
            <a:ext cx="1932125" cy="34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913500" y="3956725"/>
            <a:ext cx="2142900" cy="763500"/>
          </a:xfrm>
          <a:prstGeom prst="wedgeRoundRectCallout">
            <a:avLst>
              <a:gd fmla="val 70567" name="adj1"/>
              <a:gd fmla="val 449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身高:</a:t>
            </a:r>
            <a:r>
              <a:rPr lang="zh-TW" sz="3200" u="sng"/>
              <a:t>163</a:t>
            </a:r>
          </a:p>
        </p:txBody>
      </p:sp>
      <p:sp>
        <p:nvSpPr>
          <p:cNvPr id="377" name="Shape 377"/>
          <p:cNvSpPr/>
          <p:nvPr/>
        </p:nvSpPr>
        <p:spPr>
          <a:xfrm>
            <a:off x="913500" y="5002225"/>
            <a:ext cx="2142900" cy="763500"/>
          </a:xfrm>
          <a:prstGeom prst="wedgeRoundRectCallout">
            <a:avLst>
              <a:gd fmla="val 71562" name="adj1"/>
              <a:gd fmla="val -586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收入</a:t>
            </a:r>
            <a:r>
              <a:rPr lang="zh-TW" sz="3200"/>
              <a:t>:</a:t>
            </a:r>
            <a:r>
              <a:rPr lang="zh-TW" sz="3200" u="sng"/>
              <a:t>32k</a:t>
            </a:r>
          </a:p>
        </p:txBody>
      </p:sp>
      <p:sp>
        <p:nvSpPr>
          <p:cNvPr id="378" name="Shape 378"/>
          <p:cNvSpPr/>
          <p:nvPr/>
        </p:nvSpPr>
        <p:spPr>
          <a:xfrm>
            <a:off x="913500" y="2911225"/>
            <a:ext cx="2142900" cy="763500"/>
          </a:xfrm>
          <a:prstGeom prst="wedgeRoundRectCallout">
            <a:avLst>
              <a:gd fmla="val 70567" name="adj1"/>
              <a:gd fmla="val 449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年齡</a:t>
            </a:r>
            <a:r>
              <a:rPr lang="zh-TW" sz="3200"/>
              <a:t>:</a:t>
            </a:r>
            <a:r>
              <a:rPr lang="zh-TW" sz="3200" u="sng"/>
              <a:t>21</a:t>
            </a:r>
          </a:p>
        </p:txBody>
      </p:sp>
      <p:sp>
        <p:nvSpPr>
          <p:cNvPr id="379" name="Shape 379"/>
          <p:cNvSpPr/>
          <p:nvPr/>
        </p:nvSpPr>
        <p:spPr>
          <a:xfrm>
            <a:off x="5845700" y="2911225"/>
            <a:ext cx="2458500" cy="763500"/>
          </a:xfrm>
          <a:prstGeom prst="wedgeRoundRectCallout">
            <a:avLst>
              <a:gd fmla="val -67927" name="adj1"/>
              <a:gd fmla="val 4320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性別</a:t>
            </a:r>
            <a:r>
              <a:rPr lang="zh-TW" sz="3200"/>
              <a:t>:</a:t>
            </a:r>
            <a:r>
              <a:rPr lang="zh-TW" sz="3200" u="sng"/>
              <a:t>女性</a:t>
            </a:r>
          </a:p>
        </p:txBody>
      </p:sp>
      <p:sp>
        <p:nvSpPr>
          <p:cNvPr id="380" name="Shape 380"/>
          <p:cNvSpPr/>
          <p:nvPr/>
        </p:nvSpPr>
        <p:spPr>
          <a:xfrm>
            <a:off x="5845700" y="3880300"/>
            <a:ext cx="2458500" cy="763500"/>
          </a:xfrm>
          <a:prstGeom prst="wedgeRoundRectCallout">
            <a:avLst>
              <a:gd fmla="val -67927" name="adj1"/>
              <a:gd fmla="val 4320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學歷</a:t>
            </a:r>
            <a:r>
              <a:rPr lang="zh-TW" sz="3200"/>
              <a:t>:</a:t>
            </a:r>
            <a:r>
              <a:rPr lang="zh-TW" sz="3200" u="sng"/>
              <a:t>大學</a:t>
            </a:r>
          </a:p>
        </p:txBody>
      </p:sp>
      <p:sp>
        <p:nvSpPr>
          <p:cNvPr id="381" name="Shape 381"/>
          <p:cNvSpPr/>
          <p:nvPr/>
        </p:nvSpPr>
        <p:spPr>
          <a:xfrm>
            <a:off x="5845700" y="4849375"/>
            <a:ext cx="2458500" cy="1069500"/>
          </a:xfrm>
          <a:prstGeom prst="wedgeRoundRectCallout">
            <a:avLst>
              <a:gd fmla="val -67231" name="adj1"/>
              <a:gd fmla="val -2807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閱讀偏好</a:t>
            </a:r>
            <a:r>
              <a:rPr lang="zh-TW" sz="3200"/>
              <a:t>:</a:t>
            </a:r>
            <a:br>
              <a:rPr lang="zh-TW" sz="3200"/>
            </a:br>
            <a:r>
              <a:rPr lang="zh-TW" sz="3200" u="sng"/>
              <a:t>專業書籍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預測係數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Tau(𝛕</a:t>
            </a:r>
            <a:r>
              <a:rPr baseline="-25000" lang="zh-TW"/>
              <a:t>y</a:t>
            </a:r>
            <a:r>
              <a:rPr lang="zh-TW"/>
              <a:t>)係數</a:t>
            </a:r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4" name="Shape 86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476250" y="4122538"/>
            <a:ext cx="8191500" cy="222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預測係數Tau值可以計算以i變項預測j變項的正確比例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預測係數Tau值有方向性：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以上公式是以i變項預測j變項的正確比例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將i與j對換，即可改成以j變項預測i變項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在2x2</a:t>
            </a:r>
            <a:r>
              <a:rPr lang="zh-TW"/>
              <a:t>列聯表中，兩種方向得到的數值都一樣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150" y="2068350"/>
            <a:ext cx="504825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3" name="Shape 8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卡方檢定計算器</a:t>
            </a:r>
          </a:p>
        </p:txBody>
      </p:sp>
      <p:sp>
        <p:nvSpPr>
          <p:cNvPr id="874" name="Shape 8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281" y="2301950"/>
            <a:ext cx="2747425" cy="38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Shape 876"/>
          <p:cNvSpPr/>
          <p:nvPr/>
        </p:nvSpPr>
        <p:spPr>
          <a:xfrm>
            <a:off x="3250194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卡方檢定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計算器</a:t>
            </a:r>
          </a:p>
        </p:txBody>
      </p:sp>
      <p:pic>
        <p:nvPicPr>
          <p:cNvPr descr="[Slide] web page 網頁 Slide" id="877" name="Shape 8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094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4" name="Shape 8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檢定主修科系與父母的社經地位</a:t>
            </a:r>
          </a:p>
        </p:txBody>
      </p:sp>
      <p:sp>
        <p:nvSpPr>
          <p:cNvPr id="885" name="Shape 8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https://buzzorange.com/vidaorange/2015/08/03/rich-family-affect-your-major/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152375"/>
            <a:ext cx="6074474" cy="3973200"/>
          </a:xfrm>
          <a:prstGeom prst="rect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pic>
      <p:graphicFrame>
        <p:nvGraphicFramePr>
          <p:cNvPr id="887" name="Shape 887"/>
          <p:cNvGraphicFramePr/>
          <p:nvPr/>
        </p:nvGraphicFramePr>
        <p:xfrm>
          <a:off x="5266675" y="225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父母地位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低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收入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收入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孩子主修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藝術家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65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醫生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圖書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館員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88" name="Shape 888"/>
          <p:cNvSpPr txBox="1"/>
          <p:nvPr/>
        </p:nvSpPr>
        <p:spPr>
          <a:xfrm>
            <a:off x="5761375" y="6023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※數字為虛構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96" name="Shape 8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檢定醫療方法的實驗結果</a:t>
            </a:r>
          </a:p>
        </p:txBody>
      </p:sp>
      <p:sp>
        <p:nvSpPr>
          <p:cNvPr id="897" name="Shape 8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https://unwire.hk/2017/04/11/playing-tetris-can-alleviate-car-crash-trauma/game-channel/</a:t>
            </a:r>
          </a:p>
        </p:txBody>
      </p:sp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34214" t="0"/>
          <a:stretch/>
        </p:blipFill>
        <p:spPr>
          <a:xfrm>
            <a:off x="476250" y="1978812"/>
            <a:ext cx="5195651" cy="4320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graphicFrame>
        <p:nvGraphicFramePr>
          <p:cNvPr id="899" name="Shape 899"/>
          <p:cNvGraphicFramePr/>
          <p:nvPr/>
        </p:nvGraphicFramePr>
        <p:xfrm>
          <a:off x="5266675" y="225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905200"/>
                <a:gridCol w="116130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醫療方法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玩俄羅斯方塊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沒有玩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傷患創傷記憶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順利康復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沒有幫助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00" name="Shape 900"/>
          <p:cNvSpPr txBox="1"/>
          <p:nvPr/>
        </p:nvSpPr>
        <p:spPr>
          <a:xfrm>
            <a:off x="5761375" y="5642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※數字為虛構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7" name="Shape 9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檢定告白傳說的真假</a:t>
            </a:r>
          </a:p>
        </p:txBody>
      </p:sp>
      <p:sp>
        <p:nvSpPr>
          <p:cNvPr id="908" name="Shape 9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9" name="Shape 909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158800" y="2082125"/>
            <a:ext cx="5887575" cy="38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275350" y="2198350"/>
            <a:ext cx="34062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傳說...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在聖誕樹下告白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就一定會成功...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5761375" y="5642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※數字為虛構</a:t>
            </a:r>
          </a:p>
        </p:txBody>
      </p:sp>
      <p:graphicFrame>
        <p:nvGraphicFramePr>
          <p:cNvPr id="912" name="Shape 912"/>
          <p:cNvGraphicFramePr/>
          <p:nvPr/>
        </p:nvGraphicFramePr>
        <p:xfrm>
          <a:off x="5266675" y="25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告白場所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聖誕樹下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其他地方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告白結果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成功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失敗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9" name="Shape 9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檢定告白傳說的真假</a:t>
            </a:r>
          </a:p>
        </p:txBody>
      </p:sp>
      <p:sp>
        <p:nvSpPr>
          <p:cNvPr id="920" name="Shape 9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理系が恋に落ちたので証明してみた</a:t>
            </a:r>
          </a:p>
        </p:txBody>
      </p:sp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158800" y="2082125"/>
            <a:ext cx="5887575" cy="38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275350" y="2198350"/>
            <a:ext cx="34062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傳說...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在聖誕樹下告白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就一定會成功...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5761375" y="5642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※數字為虛構</a:t>
            </a:r>
          </a:p>
        </p:txBody>
      </p:sp>
      <p:graphicFrame>
        <p:nvGraphicFramePr>
          <p:cNvPr id="924" name="Shape 924"/>
          <p:cNvGraphicFramePr/>
          <p:nvPr/>
        </p:nvGraphicFramePr>
        <p:xfrm>
          <a:off x="5266675" y="25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39295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告白場所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6540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聖誕樹下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其他地方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8578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告白結果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成功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215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失敗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925" name="Shape 9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13" y="2236375"/>
            <a:ext cx="8231974" cy="387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2" name="Shape 93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實作：卡方檢定</a:t>
            </a:r>
            <a:br>
              <a:rPr lang="zh-TW"/>
            </a:br>
            <a:r>
              <a:rPr b="0" lang="zh-TW" sz="3200"/>
              <a:t>入學審核有性別歧視？</a:t>
            </a:r>
          </a:p>
        </p:txBody>
      </p:sp>
      <p:sp>
        <p:nvSpPr>
          <p:cNvPr id="933" name="Shape 93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0" name="Shape 9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某大學的入學招生</a:t>
            </a:r>
          </a:p>
        </p:txBody>
      </p:sp>
      <p:sp>
        <p:nvSpPr>
          <p:cNvPr id="941" name="Shape 94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2" name="Shape 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025" y="242905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Shape 9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450" y="1719725"/>
            <a:ext cx="2573400" cy="341854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Shape 944"/>
          <p:cNvSpPr/>
          <p:nvPr/>
        </p:nvSpPr>
        <p:spPr>
          <a:xfrm flipH="1">
            <a:off x="3723300" y="3223900"/>
            <a:ext cx="1697400" cy="848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1" name="Shape 9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招生統計資料列聯表</a:t>
            </a:r>
          </a:p>
        </p:txBody>
      </p:sp>
      <p:sp>
        <p:nvSpPr>
          <p:cNvPr id="952" name="Shape 95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53" name="Shape 953"/>
          <p:cNvGraphicFramePr/>
          <p:nvPr/>
        </p:nvGraphicFramePr>
        <p:xfrm>
          <a:off x="2099450" y="16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1513600"/>
                <a:gridCol w="1219325"/>
                <a:gridCol w="1054825"/>
                <a:gridCol w="1157350"/>
              </a:tblGrid>
              <a:tr h="5486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5486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報考人數總合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954" name="Shape 954"/>
          <p:cNvSpPr txBox="1"/>
          <p:nvPr>
            <p:ph type="title"/>
          </p:nvPr>
        </p:nvSpPr>
        <p:spPr>
          <a:xfrm>
            <a:off x="476250" y="50805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男生都通過？女生都沒過？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1" name="Shape 96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圖片來源：https://kknews.cc/baby/rek2brr.html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476250" y="50706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我們強烈質疑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貴校入學審核有性別歧視！</a:t>
            </a:r>
          </a:p>
        </p:txBody>
      </p:sp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 b="16296" l="0" r="0" t="0"/>
          <a:stretch/>
        </p:blipFill>
        <p:spPr>
          <a:xfrm>
            <a:off x="1171737" y="777975"/>
            <a:ext cx="6800525" cy="41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1030350" y="2564275"/>
            <a:ext cx="4156200" cy="3460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2800"/>
              <a:t>問卷調查</a:t>
            </a:r>
          </a:p>
          <a:p>
            <a:pPr indent="-381000" lvl="0" marL="457200" rtl="0">
              <a:spcBef>
                <a:spcPts val="0"/>
              </a:spcBef>
              <a:buClr>
                <a:srgbClr val="274E13"/>
              </a:buClr>
              <a:buSzPct val="100000"/>
              <a:buChar char="●"/>
            </a:pPr>
            <a:r>
              <a:rPr lang="zh-TW" sz="2400">
                <a:solidFill>
                  <a:srgbClr val="274E13"/>
                </a:solidFill>
              </a:rPr>
              <a:t>請問您的居住區域：</a:t>
            </a:r>
            <a:br>
              <a:rPr lang="zh-TW" sz="2400">
                <a:solidFill>
                  <a:srgbClr val="274E13"/>
                </a:solidFill>
              </a:rPr>
            </a:br>
            <a:r>
              <a:rPr lang="zh-TW" sz="2400">
                <a:solidFill>
                  <a:srgbClr val="274E13"/>
                </a:solidFill>
              </a:rPr>
              <a:t>☐北部 ☐南部</a:t>
            </a:r>
          </a:p>
          <a:p>
            <a:pPr indent="-381000" lvl="0" marL="457200" rtl="0">
              <a:spcBef>
                <a:spcPts val="1000"/>
              </a:spcBef>
              <a:buClr>
                <a:schemeClr val="dk2"/>
              </a:buClr>
              <a:buSzPct val="100000"/>
              <a:buChar char="●"/>
            </a:pPr>
            <a:r>
              <a:rPr lang="zh-TW" sz="2400">
                <a:solidFill>
                  <a:schemeClr val="dk2"/>
                </a:solidFill>
              </a:rPr>
              <a:t>請問您的月收入：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1. 未滿2萬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2. 2萬以上，未滿4萬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3. 4萬以上，未滿6萬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4. 6萬以上</a:t>
            </a: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9" name="Shape 3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問卷設計：</a:t>
            </a:r>
            <a:r>
              <a:rPr lang="zh-TW"/>
              <a:t>類別</a:t>
            </a:r>
            <a:r>
              <a:rPr lang="zh-TW"/>
              <a:t>⇨</a:t>
            </a:r>
            <a:r>
              <a:rPr lang="zh-TW"/>
              <a:t>連續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200"/>
              <a:t>獨立樣本t檢定</a:t>
            </a:r>
          </a:p>
        </p:txBody>
      </p:sp>
      <p:sp>
        <p:nvSpPr>
          <p:cNvPr id="390" name="Shape 39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5634150" y="3093350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類別資料</a:t>
            </a:r>
          </a:p>
        </p:txBody>
      </p:sp>
      <p:sp>
        <p:nvSpPr>
          <p:cNvPr id="392" name="Shape 392"/>
          <p:cNvSpPr/>
          <p:nvPr/>
        </p:nvSpPr>
        <p:spPr>
          <a:xfrm>
            <a:off x="5634150" y="4807850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393" name="Shape 393"/>
          <p:cNvSpPr txBox="1"/>
          <p:nvPr>
            <p:ph idx="4294967295" type="body"/>
          </p:nvPr>
        </p:nvSpPr>
        <p:spPr>
          <a:xfrm>
            <a:off x="476250" y="1783075"/>
            <a:ext cx="8191500" cy="78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想要知道</a:t>
            </a:r>
            <a:r>
              <a:rPr b="1" lang="zh-TW" u="sng">
                <a:solidFill>
                  <a:schemeClr val="dk1"/>
                </a:solidFill>
              </a:rPr>
              <a:t>居住地區</a:t>
            </a:r>
            <a:r>
              <a:rPr lang="zh-TW">
                <a:solidFill>
                  <a:schemeClr val="dk1"/>
                </a:solidFill>
              </a:rPr>
              <a:t>是否會造成</a:t>
            </a:r>
            <a:r>
              <a:rPr b="1" lang="zh-TW" u="sng">
                <a:solidFill>
                  <a:schemeClr val="dk1"/>
                </a:solidFill>
              </a:rPr>
              <a:t>月收入</a:t>
            </a:r>
            <a:r>
              <a:rPr lang="zh-TW">
                <a:solidFill>
                  <a:schemeClr val="dk1"/>
                </a:solidFill>
              </a:rPr>
              <a:t>的差異</a:t>
            </a:r>
            <a:r>
              <a:rPr lang="zh-TW"/>
              <a:t>？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0" name="Shape 97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實作學習單</a:t>
            </a:r>
          </a:p>
        </p:txBody>
      </p:sp>
      <p:sp>
        <p:nvSpPr>
          <p:cNvPr id="972" name="Shape 972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卡方檢定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>
            <p:ph idx="1" type="body"/>
          </p:nvPr>
        </p:nvSpPr>
        <p:spPr>
          <a:xfrm>
            <a:off x="4597250" y="1783075"/>
            <a:ext cx="40707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  <a:br>
              <a:rPr lang="zh-TW"/>
            </a:br>
            <a:br>
              <a:rPr lang="zh-TW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上傳CSV檔案到「卡方檢定計算器」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解讀報表：卡方檢定結果</a:t>
            </a:r>
            <a:br>
              <a:rPr lang="zh-TW"/>
            </a:b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撰寫結論</a:t>
            </a:r>
          </a:p>
        </p:txBody>
      </p:sp>
      <p:sp>
        <p:nvSpPr>
          <p:cNvPr id="980" name="Shape 9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81" name="Shape 98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W12-a. </a:t>
            </a:r>
            <a:r>
              <a:rPr lang="zh-TW"/>
              <a:t>卡方檢定</a:t>
            </a:r>
          </a:p>
        </p:txBody>
      </p:sp>
      <p:pic>
        <p:nvPicPr>
          <p:cNvPr descr="google spreadsheet.png"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983" name="Shape 983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984" name="Shape 984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Shape 985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86" name="Shape 986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下載CSV檔案</a:t>
            </a:r>
          </a:p>
        </p:txBody>
      </p:sp>
      <p:sp>
        <p:nvSpPr>
          <p:cNvPr id="993" name="Shape 99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google spreadsheet.png" id="995" name="Shape 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>
            <a:off x="614750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實作：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卡方檢定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.docx</a:t>
            </a:r>
          </a:p>
        </p:txBody>
      </p:sp>
      <p:pic>
        <p:nvPicPr>
          <p:cNvPr descr="[slide] google doc document homepage webpage slide" id="997" name="Shape 9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313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Shape 998"/>
          <p:cNvSpPr/>
          <p:nvPr/>
        </p:nvSpPr>
        <p:spPr>
          <a:xfrm>
            <a:off x="6302850" y="3321675"/>
            <a:ext cx="23649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招生統計資料 </a:t>
            </a:r>
            <a:b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999" name="Shape 9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42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Shape 1000"/>
          <p:cNvSpPr/>
          <p:nvPr/>
        </p:nvSpPr>
        <p:spPr>
          <a:xfrm flipH="1">
            <a:off x="2684552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3714238" y="3321675"/>
            <a:ext cx="17373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招生統計資料</a:t>
            </a:r>
          </a:p>
        </p:txBody>
      </p:sp>
      <p:pic>
        <p:nvPicPr>
          <p:cNvPr descr="google spreadsheet.png" id="1002" name="Shape 10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0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/>
          <p:nvPr/>
        </p:nvSpPr>
        <p:spPr>
          <a:xfrm flipH="1">
            <a:off x="5326677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0" name="Shape 10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列聯表資料格式說明</a:t>
            </a:r>
          </a:p>
        </p:txBody>
      </p:sp>
      <p:sp>
        <p:nvSpPr>
          <p:cNvPr id="1011" name="Shape 10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2" name="Shape 1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50" y="2682161"/>
            <a:ext cx="5590825" cy="33544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13" name="Shape 1013"/>
          <p:cNvSpPr/>
          <p:nvPr/>
        </p:nvSpPr>
        <p:spPr>
          <a:xfrm>
            <a:off x="3126600" y="4836693"/>
            <a:ext cx="3038400" cy="356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14" name="Shape 1014"/>
          <p:cNvSpPr/>
          <p:nvPr/>
        </p:nvSpPr>
        <p:spPr>
          <a:xfrm>
            <a:off x="1552875" y="5193405"/>
            <a:ext cx="1573800" cy="610500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15" name="Shape 1015"/>
          <p:cNvSpPr txBox="1"/>
          <p:nvPr>
            <p:ph idx="2" type="body"/>
          </p:nvPr>
        </p:nvSpPr>
        <p:spPr>
          <a:xfrm>
            <a:off x="4995500" y="1791150"/>
            <a:ext cx="37290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zh-TW" sz="3200" u="sng"/>
              <a:t>變項名稱</a:t>
            </a:r>
            <a:r>
              <a:rPr b="1" lang="zh-TW" sz="3200"/>
              <a:t>:</a:t>
            </a:r>
            <a:r>
              <a:rPr lang="zh-TW" sz="3200" u="sng"/>
              <a:t>變項類別</a:t>
            </a:r>
          </a:p>
          <a:p>
            <a:pPr indent="-228600" lvl="0" marL="457200" rtl="0" algn="r">
              <a:spcBef>
                <a:spcPts val="0"/>
              </a:spcBef>
              <a:buClr>
                <a:srgbClr val="FF0000"/>
              </a:buClr>
            </a:pPr>
            <a:r>
              <a:rPr lang="zh-TW">
                <a:solidFill>
                  <a:srgbClr val="FF0000"/>
                </a:solidFill>
              </a:rPr>
              <a:t>行</a:t>
            </a:r>
            <a:r>
              <a:rPr lang="zh-TW">
                <a:solidFill>
                  <a:srgbClr val="FF0000"/>
                </a:solidFill>
              </a:rPr>
              <a:t>變項</a:t>
            </a:r>
          </a:p>
          <a:p>
            <a:pPr indent="-228600" lvl="0" marL="457200" rtl="0" algn="r">
              <a:spcBef>
                <a:spcPts val="0"/>
              </a:spcBef>
              <a:buClr>
                <a:srgbClr val="274E13"/>
              </a:buClr>
            </a:pPr>
            <a:r>
              <a:rPr lang="zh-TW">
                <a:solidFill>
                  <a:srgbClr val="274E13"/>
                </a:solidFill>
              </a:rPr>
              <a:t>列變項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016" name="Shape 1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3" name="Shape 10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上傳CSV檔案</a:t>
            </a:r>
          </a:p>
        </p:txBody>
      </p:sp>
      <p:sp>
        <p:nvSpPr>
          <p:cNvPr id="1024" name="Shape 102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Shape 1026"/>
          <p:cNvPicPr preferRelativeResize="0"/>
          <p:nvPr/>
        </p:nvPicPr>
        <p:blipFill rotWithShape="1">
          <a:blip r:embed="rId4">
            <a:alphaModFix/>
          </a:blip>
          <a:srcRect b="38770" l="0" r="40561" t="0"/>
          <a:stretch/>
        </p:blipFill>
        <p:spPr>
          <a:xfrm>
            <a:off x="3434950" y="1927425"/>
            <a:ext cx="5709050" cy="46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/>
          <p:nvPr/>
        </p:nvSpPr>
        <p:spPr>
          <a:xfrm>
            <a:off x="278950" y="3552925"/>
            <a:ext cx="2925000" cy="195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招生統計資料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1028" name="Shape 10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575" y="278845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Shape 1029"/>
          <p:cNvSpPr/>
          <p:nvPr/>
        </p:nvSpPr>
        <p:spPr>
          <a:xfrm>
            <a:off x="4035200" y="4175250"/>
            <a:ext cx="2925000" cy="68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30" name="Shape 1030"/>
          <p:cNvSpPr/>
          <p:nvPr/>
        </p:nvSpPr>
        <p:spPr>
          <a:xfrm flipH="1">
            <a:off x="3127750" y="42437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Shape 1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625" y="169425"/>
            <a:ext cx="6504368" cy="643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Shape 10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1140600" y="169425"/>
            <a:ext cx="75270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TW"/>
              <a:t>列聯表設定</a:t>
            </a:r>
          </a:p>
        </p:txBody>
      </p:sp>
      <p:sp>
        <p:nvSpPr>
          <p:cNvPr id="1039" name="Shape 103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2938900" y="1210140"/>
            <a:ext cx="5868300" cy="32367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1" name="Shape 1041"/>
          <p:cNvSpPr/>
          <p:nvPr/>
        </p:nvSpPr>
        <p:spPr>
          <a:xfrm>
            <a:off x="341400" y="2554050"/>
            <a:ext cx="2226000" cy="1142100"/>
          </a:xfrm>
          <a:prstGeom prst="wedgeRoundRectCallout">
            <a:avLst>
              <a:gd fmla="val 69572" name="adj1"/>
              <a:gd fmla="val -157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可手動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輸入數值</a:t>
            </a:r>
          </a:p>
        </p:txBody>
      </p:sp>
      <p:sp>
        <p:nvSpPr>
          <p:cNvPr id="1042" name="Shape 1042"/>
          <p:cNvSpPr/>
          <p:nvPr/>
        </p:nvSpPr>
        <p:spPr>
          <a:xfrm>
            <a:off x="2800950" y="4626525"/>
            <a:ext cx="6144300" cy="17406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3" name="Shape 1043"/>
          <p:cNvSpPr/>
          <p:nvPr/>
        </p:nvSpPr>
        <p:spPr>
          <a:xfrm>
            <a:off x="202125" y="4446850"/>
            <a:ext cx="2504400" cy="1142100"/>
          </a:xfrm>
          <a:prstGeom prst="wedgeRoundRectCallout">
            <a:avLst>
              <a:gd fmla="val 69572" name="adj1"/>
              <a:gd fmla="val -157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報表內容與</a:t>
            </a:r>
            <a:br>
              <a:rPr lang="zh-TW" sz="3200">
                <a:solidFill>
                  <a:srgbClr val="FFFFFF"/>
                </a:solidFill>
              </a:rPr>
            </a:br>
            <a:r>
              <a:rPr lang="zh-TW" sz="3200">
                <a:solidFill>
                  <a:srgbClr val="FFFFFF"/>
                </a:solidFill>
              </a:rPr>
              <a:t>檢定設定</a:t>
            </a:r>
          </a:p>
        </p:txBody>
      </p:sp>
      <p:pic>
        <p:nvPicPr>
          <p:cNvPr descr="[Slide] web page 網頁 Slide" id="1044" name="Shape 10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8240" y="2"/>
            <a:ext cx="5635769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2" name="Shape 1052"/>
          <p:cNvSpPr txBox="1"/>
          <p:nvPr>
            <p:ph type="title"/>
          </p:nvPr>
        </p:nvSpPr>
        <p:spPr>
          <a:xfrm>
            <a:off x="476250" y="169425"/>
            <a:ext cx="33930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解讀報表</a:t>
            </a:r>
          </a:p>
        </p:txBody>
      </p:sp>
      <p:sp>
        <p:nvSpPr>
          <p:cNvPr id="1053" name="Shape 105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/>
          <p:nvPr/>
        </p:nvSpPr>
        <p:spPr>
          <a:xfrm>
            <a:off x="3768300" y="938475"/>
            <a:ext cx="3118500" cy="29310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56" name="Shape 1056"/>
          <p:cNvSpPr/>
          <p:nvPr/>
        </p:nvSpPr>
        <p:spPr>
          <a:xfrm>
            <a:off x="1282250" y="2193100"/>
            <a:ext cx="2226000" cy="1142100"/>
          </a:xfrm>
          <a:prstGeom prst="wedgeRoundRectCallout">
            <a:avLst>
              <a:gd fmla="val 69572" name="adj1"/>
              <a:gd fmla="val -157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列聯表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統計結果</a:t>
            </a:r>
          </a:p>
        </p:txBody>
      </p:sp>
      <p:sp>
        <p:nvSpPr>
          <p:cNvPr id="1057" name="Shape 1057"/>
          <p:cNvSpPr/>
          <p:nvPr/>
        </p:nvSpPr>
        <p:spPr>
          <a:xfrm>
            <a:off x="3768300" y="3869475"/>
            <a:ext cx="5024400" cy="25266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58" name="Shape 1058"/>
          <p:cNvSpPr/>
          <p:nvPr/>
        </p:nvSpPr>
        <p:spPr>
          <a:xfrm>
            <a:off x="1282250" y="4388388"/>
            <a:ext cx="2226000" cy="1142100"/>
          </a:xfrm>
          <a:prstGeom prst="wedgeRoundRectCallout">
            <a:avLst>
              <a:gd fmla="val 69572" name="adj1"/>
              <a:gd fmla="val -157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卡方檢定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5" name="Shape 10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列聯表統計結果</a:t>
            </a:r>
          </a:p>
        </p:txBody>
      </p:sp>
      <p:sp>
        <p:nvSpPr>
          <p:cNvPr id="1066" name="Shape 106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67" name="Shape 1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Shape 1068"/>
          <p:cNvPicPr preferRelativeResize="0"/>
          <p:nvPr/>
        </p:nvPicPr>
        <p:blipFill rotWithShape="1">
          <a:blip r:embed="rId4">
            <a:alphaModFix/>
          </a:blip>
          <a:srcRect b="40958" l="5897" r="40048" t="15416"/>
          <a:stretch/>
        </p:blipFill>
        <p:spPr>
          <a:xfrm>
            <a:off x="476250" y="1354785"/>
            <a:ext cx="5662051" cy="531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Shape 1069"/>
          <p:cNvSpPr/>
          <p:nvPr/>
        </p:nvSpPr>
        <p:spPr>
          <a:xfrm>
            <a:off x="2523450" y="5443075"/>
            <a:ext cx="2558700" cy="3321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0" name="Shape 1070"/>
          <p:cNvSpPr/>
          <p:nvPr/>
        </p:nvSpPr>
        <p:spPr>
          <a:xfrm>
            <a:off x="2523450" y="4071475"/>
            <a:ext cx="2558700" cy="3321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1" name="Shape 1071"/>
          <p:cNvSpPr/>
          <p:nvPr/>
        </p:nvSpPr>
        <p:spPr>
          <a:xfrm>
            <a:off x="2523450" y="2266750"/>
            <a:ext cx="2558700" cy="3321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2" name="Shape 1072"/>
          <p:cNvSpPr/>
          <p:nvPr/>
        </p:nvSpPr>
        <p:spPr>
          <a:xfrm>
            <a:off x="2523450" y="3652775"/>
            <a:ext cx="2558700" cy="332100"/>
          </a:xfrm>
          <a:prstGeom prst="roundRect">
            <a:avLst>
              <a:gd fmla="val 5997" name="adj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3" name="Shape 1073"/>
          <p:cNvSpPr txBox="1"/>
          <p:nvPr>
            <p:ph idx="4294967295" type="body"/>
          </p:nvPr>
        </p:nvSpPr>
        <p:spPr>
          <a:xfrm>
            <a:off x="6165800" y="1791150"/>
            <a:ext cx="2800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buNone/>
            </a:pPr>
            <a:r>
              <a:rPr lang="zh-TW">
                <a:solidFill>
                  <a:srgbClr val="9900FF"/>
                </a:solidFill>
              </a:rPr>
              <a:t>調整後殘差</a:t>
            </a:r>
            <a:r>
              <a:rPr lang="zh-TW"/>
              <a:t>絕對值 &gt; 1.96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zh-TW"/>
              <a:t>表示該細格的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zh-TW"/>
              <a:t>個數顯著的多/少</a:t>
            </a:r>
          </a:p>
          <a:p>
            <a:pPr indent="0" lvl="0" marL="0" rtl="0" algn="r">
              <a:spcBef>
                <a:spcPts val="0"/>
              </a:spcBef>
              <a:buNone/>
            </a:pPr>
            <a:r>
              <a:rPr lang="zh-TW"/>
              <a:t>(以黃底標示)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3-1. 整體統計檢定</a:t>
            </a:r>
          </a:p>
        </p:txBody>
      </p:sp>
      <p:sp>
        <p:nvSpPr>
          <p:cNvPr id="1081" name="Shape 10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82" name="Shape 1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Shape 108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卡方檢定統計量χ2 = 9.349 ，</a:t>
            </a:r>
            <a:r>
              <a:rPr lang="zh-TW">
                <a:solidFill>
                  <a:srgbClr val="FF0000"/>
                </a:solidFill>
              </a:rPr>
              <a:t>p值 = 0.003 ，達到α = 0.05的顯著水準</a:t>
            </a:r>
            <a:r>
              <a:rPr lang="zh-TW"/>
              <a:t> ，因此拒絕虛無假設，接受對立假設。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表示「性別」的不同對「報考結果」有顯著的影響。</a:t>
            </a:r>
          </a:p>
        </p:txBody>
      </p:sp>
      <p:sp>
        <p:nvSpPr>
          <p:cNvPr id="1084" name="Shape 1084"/>
          <p:cNvSpPr/>
          <p:nvPr/>
        </p:nvSpPr>
        <p:spPr>
          <a:xfrm>
            <a:off x="5611225" y="2265300"/>
            <a:ext cx="2445000" cy="763500"/>
          </a:xfrm>
          <a:prstGeom prst="wedgeRoundRectCallout">
            <a:avLst>
              <a:gd fmla="val -2550" name="adj1"/>
              <a:gd fmla="val 863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有顯著！</a:t>
            </a:r>
          </a:p>
        </p:txBody>
      </p:sp>
      <p:sp>
        <p:nvSpPr>
          <p:cNvPr id="1085" name="Shape 1085"/>
          <p:cNvSpPr/>
          <p:nvPr/>
        </p:nvSpPr>
        <p:spPr>
          <a:xfrm>
            <a:off x="2627700" y="5168775"/>
            <a:ext cx="4051800" cy="10074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可以繼續往下分析</a:t>
            </a:r>
          </a:p>
        </p:txBody>
      </p:sp>
      <p:sp>
        <p:nvSpPr>
          <p:cNvPr id="1086" name="Shape 1086"/>
          <p:cNvSpPr/>
          <p:nvPr/>
        </p:nvSpPr>
        <p:spPr>
          <a:xfrm>
            <a:off x="561425" y="2625045"/>
            <a:ext cx="2167500" cy="5523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整體統計檢定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3" name="Shape 10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3-2. </a:t>
            </a:r>
            <a:r>
              <a:rPr lang="zh-TW">
                <a:solidFill>
                  <a:schemeClr val="dk1"/>
                </a:solidFill>
              </a:rPr>
              <a:t>相關係數與預測係數分析</a:t>
            </a:r>
          </a:p>
        </p:txBody>
      </p:sp>
      <p:sp>
        <p:nvSpPr>
          <p:cNvPr id="1094" name="Shape 10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>
            <p:ph idx="1" type="body"/>
          </p:nvPr>
        </p:nvSpPr>
        <p:spPr>
          <a:xfrm>
            <a:off x="476250" y="2590463"/>
            <a:ext cx="8191500" cy="390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「性別」跟「報考結果」之相關係數Cramer's V值</a:t>
            </a:r>
            <a:br>
              <a:rPr lang="zh-TW"/>
            </a:br>
            <a:r>
              <a:rPr lang="zh-TW"/>
              <a:t>(介於0~1之間)為 0.162 ，屬於低度相關。</a:t>
            </a:r>
          </a:p>
        </p:txBody>
      </p:sp>
      <p:sp>
        <p:nvSpPr>
          <p:cNvPr id="1097" name="Shape 1097"/>
          <p:cNvSpPr/>
          <p:nvPr/>
        </p:nvSpPr>
        <p:spPr>
          <a:xfrm>
            <a:off x="561425" y="1934675"/>
            <a:ext cx="2167500" cy="5523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相關係數</a:t>
            </a:r>
          </a:p>
        </p:txBody>
      </p:sp>
      <p:sp>
        <p:nvSpPr>
          <p:cNvPr id="1098" name="Shape 1098"/>
          <p:cNvSpPr/>
          <p:nvPr/>
        </p:nvSpPr>
        <p:spPr>
          <a:xfrm>
            <a:off x="561425" y="3722295"/>
            <a:ext cx="2167500" cy="5523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預測</a:t>
            </a:r>
            <a:r>
              <a:rPr lang="zh-TW" sz="2400">
                <a:solidFill>
                  <a:srgbClr val="FFFFFF"/>
                </a:solidFill>
              </a:rPr>
              <a:t>係數</a:t>
            </a:r>
          </a:p>
        </p:txBody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561425" y="4186050"/>
            <a:ext cx="8191500" cy="230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Goodman與Kruskal的預測係數Tau值的分析：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以「性別」來預測「報考結果」的正確比例為2.612%。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以「報考結果」來預測「性別」的正確比例為2.612%。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4294967295" type="body"/>
          </p:nvPr>
        </p:nvSpPr>
        <p:spPr>
          <a:xfrm>
            <a:off x="476250" y="1783075"/>
            <a:ext cx="8191500" cy="78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想要知道</a:t>
            </a:r>
            <a:r>
              <a:rPr b="1" lang="zh-TW" u="sng"/>
              <a:t>證照數量</a:t>
            </a:r>
            <a:r>
              <a:rPr lang="zh-TW"/>
              <a:t>跟</a:t>
            </a:r>
            <a:r>
              <a:rPr b="1" lang="zh-TW" u="sng"/>
              <a:t>月收入</a:t>
            </a:r>
            <a:r>
              <a:rPr lang="zh-TW"/>
              <a:t>是否有關係</a:t>
            </a:r>
            <a:r>
              <a:rPr lang="zh-TW"/>
              <a:t>？</a:t>
            </a:r>
          </a:p>
        </p:txBody>
      </p:sp>
      <p:sp>
        <p:nvSpPr>
          <p:cNvPr id="400" name="Shape 400"/>
          <p:cNvSpPr/>
          <p:nvPr/>
        </p:nvSpPr>
        <p:spPr>
          <a:xfrm>
            <a:off x="1030350" y="2564275"/>
            <a:ext cx="4156200" cy="3460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2800"/>
              <a:t>問卷調查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  <a:buChar char="●"/>
            </a:pPr>
            <a:r>
              <a:rPr lang="zh-TW" sz="2400">
                <a:solidFill>
                  <a:schemeClr val="dk2"/>
                </a:solidFill>
              </a:rPr>
              <a:t>請問您的證照數量：_______</a:t>
            </a:r>
          </a:p>
          <a:p>
            <a:pPr indent="-381000" lvl="0" marL="457200" rtl="0">
              <a:spcBef>
                <a:spcPts val="1000"/>
              </a:spcBef>
              <a:buClr>
                <a:schemeClr val="dk2"/>
              </a:buClr>
              <a:buSzPct val="100000"/>
              <a:buChar char="●"/>
            </a:pPr>
            <a:r>
              <a:rPr lang="zh-TW" sz="2400">
                <a:solidFill>
                  <a:schemeClr val="dk2"/>
                </a:solidFill>
              </a:rPr>
              <a:t>請問您的月收入：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1. 未滿2萬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2. 2萬以上，未滿4萬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3. 4萬以上，未滿6萬</a:t>
            </a:r>
            <a:br>
              <a:rPr lang="zh-TW" sz="2400">
                <a:solidFill>
                  <a:schemeClr val="dk2"/>
                </a:solidFill>
              </a:rPr>
            </a:br>
            <a:r>
              <a:rPr lang="zh-TW" sz="2400">
                <a:solidFill>
                  <a:schemeClr val="dk2"/>
                </a:solidFill>
              </a:rPr>
              <a:t>☐ 4. 6萬以上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問卷設計：</a:t>
            </a:r>
            <a:r>
              <a:rPr lang="zh-TW"/>
              <a:t>連續⇔</a:t>
            </a:r>
            <a:r>
              <a:rPr lang="zh-TW"/>
              <a:t>連續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200"/>
              <a:t>皮爾森積差相關分析</a:t>
            </a:r>
          </a:p>
        </p:txBody>
      </p:sp>
      <p:sp>
        <p:nvSpPr>
          <p:cNvPr id="403" name="Shape 40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5634150" y="4807850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405" name="Shape 405"/>
          <p:cNvSpPr/>
          <p:nvPr/>
        </p:nvSpPr>
        <p:spPr>
          <a:xfrm>
            <a:off x="5634150" y="3033725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連續資料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06" name="Shape 1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相關係數Cramer's V值的範圍</a:t>
            </a:r>
            <a:br>
              <a:rPr lang="zh-TW"/>
            </a:br>
            <a:r>
              <a:rPr b="0" lang="zh-TW" sz="3200"/>
              <a:t>(介於0~1之間)</a:t>
            </a:r>
          </a:p>
        </p:txBody>
      </p:sp>
      <p:sp>
        <p:nvSpPr>
          <p:cNvPr id="1107" name="Shape 110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08" name="Shape 1108"/>
          <p:cNvGraphicFramePr/>
          <p:nvPr/>
        </p:nvGraphicFramePr>
        <p:xfrm>
          <a:off x="9525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3724850"/>
                <a:gridCol w="3724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相關係數範圍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變項之間關聯程度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完全相關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0.70 - 0.99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/>
                        <a:t>高度相關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0.40 - .069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/>
                        <a:t>中度相關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0.10 - 0.39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低度相關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無相關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109" name="Shape 1109"/>
          <p:cNvSpPr txBox="1"/>
          <p:nvPr/>
        </p:nvSpPr>
        <p:spPr>
          <a:xfrm>
            <a:off x="5028850" y="1985500"/>
            <a:ext cx="3357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(跟積差相關係數r一樣)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6" name="Shape 1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3-3. </a:t>
            </a:r>
            <a:r>
              <a:rPr lang="zh-TW">
                <a:solidFill>
                  <a:schemeClr val="dk1"/>
                </a:solidFill>
              </a:rPr>
              <a:t>細格統計檢定</a:t>
            </a:r>
          </a:p>
        </p:txBody>
      </p:sp>
      <p:sp>
        <p:nvSpPr>
          <p:cNvPr id="1117" name="Shape 11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118" name="Shape 1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3722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Shape 1119"/>
          <p:cNvSpPr txBox="1"/>
          <p:nvPr>
            <p:ph idx="1" type="body"/>
          </p:nvPr>
        </p:nvSpPr>
        <p:spPr>
          <a:xfrm>
            <a:off x="1044350" y="2382250"/>
            <a:ext cx="7055400" cy="411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細格</a:t>
            </a:r>
            <a:r>
              <a:rPr lang="zh-TW">
                <a:solidFill>
                  <a:schemeClr val="dk1"/>
                </a:solidFill>
              </a:rPr>
              <a:t>統計檢定分析</a:t>
            </a:r>
            <a:r>
              <a:rPr lang="zh-TW"/>
              <a:t>：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「男性」中「通過」之調整後殘差為3.1，</a:t>
            </a:r>
            <a:br>
              <a:rPr lang="zh-TW"/>
            </a:br>
            <a:r>
              <a:rPr lang="zh-TW"/>
              <a:t>表示觀察個數顯著高於期望個數。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「女性」中「通過」之調整後殘差為-3，</a:t>
            </a:r>
            <a:br>
              <a:rPr lang="zh-TW"/>
            </a:br>
            <a:r>
              <a:rPr lang="zh-TW"/>
              <a:t>表示觀察個數顯著低於期望個數。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「男性」中「不通過」之調整後殘差為-3，</a:t>
            </a:r>
            <a:br>
              <a:rPr lang="zh-TW"/>
            </a:br>
            <a:r>
              <a:rPr lang="zh-TW"/>
              <a:t>表示觀察個數顯著低於期望個數。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「女性」中「不通過」之調整後殘差為3.1，</a:t>
            </a:r>
            <a:br>
              <a:rPr lang="zh-TW"/>
            </a:br>
            <a:r>
              <a:rPr lang="zh-TW"/>
              <a:t>表示觀察個數顯著高於期望個數。</a:t>
            </a:r>
          </a:p>
        </p:txBody>
      </p:sp>
      <p:sp>
        <p:nvSpPr>
          <p:cNvPr id="1120" name="Shape 1120"/>
          <p:cNvSpPr/>
          <p:nvPr/>
        </p:nvSpPr>
        <p:spPr>
          <a:xfrm>
            <a:off x="1044350" y="1934675"/>
            <a:ext cx="2167500" cy="552300"/>
          </a:xfrm>
          <a:prstGeom prst="roundRect">
            <a:avLst>
              <a:gd fmla="val 16667" name="adj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細格統計檢定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27" name="Shape 112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撰寫結論：結論寫作框架</a:t>
            </a:r>
          </a:p>
        </p:txBody>
      </p:sp>
      <p:sp>
        <p:nvSpPr>
          <p:cNvPr id="1128" name="Shape 112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129" name="Shape 1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0" name="Shape 1130"/>
          <p:cNvGraphicFramePr/>
          <p:nvPr/>
        </p:nvGraphicFramePr>
        <p:xfrm>
          <a:off x="1692000" y="116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{32BBDF4D-AB00-43BB-A67E-79ECA10EC93C}</a:tableStyleId>
              </a:tblPr>
              <a:tblGrid>
                <a:gridCol w="57600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研究目的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rPr lang="zh-TW" sz="2400"/>
                        <a:t>XXXX</a:t>
                      </a:r>
                      <a:r>
                        <a:rPr lang="zh-TW" sz="2400" u="sng"/>
                        <a:t>(行變項)</a:t>
                      </a:r>
                      <a:r>
                        <a:rPr lang="zh-TW" sz="2400"/>
                        <a:t>X</a:t>
                      </a:r>
                      <a:r>
                        <a:rPr lang="zh-TW" sz="2400" u="sng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zh-TW" sz="2400" u="sng"/>
                        <a:t>列</a:t>
                      </a:r>
                      <a:r>
                        <a:rPr lang="zh-TW" sz="2400" u="sng">
                          <a:solidFill>
                            <a:srgbClr val="000000"/>
                          </a:solidFill>
                        </a:rPr>
                        <a:t>變項)</a:t>
                      </a:r>
                      <a:r>
                        <a:rPr lang="zh-TW" sz="2400"/>
                        <a:t>XXXXX</a:t>
                      </a: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樣本敘述統計量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4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/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整體統計檢定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781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相關係數與預測係數分析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細格統計檢定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31" name="Shape 1131"/>
          <p:cNvSpPr/>
          <p:nvPr/>
        </p:nvSpPr>
        <p:spPr>
          <a:xfrm>
            <a:off x="2192700" y="3890975"/>
            <a:ext cx="23424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達到顯著水準</a:t>
            </a:r>
          </a:p>
        </p:txBody>
      </p:sp>
      <p:sp>
        <p:nvSpPr>
          <p:cNvPr id="1132" name="Shape 1132"/>
          <p:cNvSpPr/>
          <p:nvPr/>
        </p:nvSpPr>
        <p:spPr>
          <a:xfrm>
            <a:off x="4608889" y="3890975"/>
            <a:ext cx="23424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39" name="Shape 1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4-1. </a:t>
            </a:r>
            <a:r>
              <a:rPr lang="zh-TW"/>
              <a:t>研究目的 (框架)</a:t>
            </a:r>
          </a:p>
        </p:txBody>
      </p:sp>
      <p:sp>
        <p:nvSpPr>
          <p:cNvPr id="1140" name="Shape 114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1" name="Shape 1141"/>
          <p:cNvSpPr txBox="1"/>
          <p:nvPr/>
        </p:nvSpPr>
        <p:spPr>
          <a:xfrm>
            <a:off x="476250" y="2486125"/>
            <a:ext cx="8191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本研究使用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卡方檢定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分析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變項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差異對於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列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變項)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是否有所影響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142" name="Shape 1142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pic>
        <p:nvPicPr>
          <p:cNvPr id="1143" name="Shape 1143"/>
          <p:cNvPicPr preferRelativeResize="0"/>
          <p:nvPr/>
        </p:nvPicPr>
        <p:blipFill rotWithShape="1">
          <a:blip r:embed="rId3">
            <a:alphaModFix/>
          </a:blip>
          <a:srcRect b="60972" l="5897" r="40048" t="15417"/>
          <a:stretch/>
        </p:blipFill>
        <p:spPr>
          <a:xfrm>
            <a:off x="1740975" y="3677650"/>
            <a:ext cx="5662051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Shape 1144"/>
          <p:cNvSpPr/>
          <p:nvPr/>
        </p:nvSpPr>
        <p:spPr>
          <a:xfrm>
            <a:off x="4995500" y="3782719"/>
            <a:ext cx="1348200" cy="4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45" name="Shape 1145"/>
          <p:cNvSpPr/>
          <p:nvPr/>
        </p:nvSpPr>
        <p:spPr>
          <a:xfrm>
            <a:off x="1862475" y="4568475"/>
            <a:ext cx="1068300" cy="4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[slide] google doc document homepage webpage slide" id="1146" name="Shape 1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53" name="Shape 1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-1. 研究目的 (填空)</a:t>
            </a:r>
          </a:p>
        </p:txBody>
      </p:sp>
      <p:sp>
        <p:nvSpPr>
          <p:cNvPr id="1154" name="Shape 115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5" name="Shape 1155"/>
          <p:cNvSpPr txBox="1"/>
          <p:nvPr/>
        </p:nvSpPr>
        <p:spPr>
          <a:xfrm>
            <a:off x="476250" y="2486125"/>
            <a:ext cx="8191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本研究使用卡方檢定分析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差異對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於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是否有所影響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156" name="Shape 1156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pic>
        <p:nvPicPr>
          <p:cNvPr id="1157" name="Shape 1157"/>
          <p:cNvPicPr preferRelativeResize="0"/>
          <p:nvPr/>
        </p:nvPicPr>
        <p:blipFill rotWithShape="1">
          <a:blip r:embed="rId3">
            <a:alphaModFix/>
          </a:blip>
          <a:srcRect b="60972" l="5897" r="40048" t="15417"/>
          <a:stretch/>
        </p:blipFill>
        <p:spPr>
          <a:xfrm>
            <a:off x="1740975" y="3677650"/>
            <a:ext cx="5662051" cy="28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Shape 1158"/>
          <p:cNvSpPr/>
          <p:nvPr/>
        </p:nvSpPr>
        <p:spPr>
          <a:xfrm>
            <a:off x="4995500" y="3782719"/>
            <a:ext cx="1348200" cy="4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59" name="Shape 1159"/>
          <p:cNvSpPr/>
          <p:nvPr/>
        </p:nvSpPr>
        <p:spPr>
          <a:xfrm>
            <a:off x="1862475" y="4568475"/>
            <a:ext cx="1068300" cy="41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[slide] google doc document homepage webpage slide" id="1160" name="Shape 1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41136" l="5897" r="40048" t="15415"/>
          <a:stretch/>
        </p:blipFill>
        <p:spPr>
          <a:xfrm>
            <a:off x="4620225" y="2102075"/>
            <a:ext cx="4339925" cy="40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8" name="Shape 11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-2. </a:t>
            </a:r>
            <a:r>
              <a:rPr lang="zh-TW"/>
              <a:t>樣本敘述統計量(框架)</a:t>
            </a:r>
          </a:p>
        </p:txBody>
      </p:sp>
      <p:sp>
        <p:nvSpPr>
          <p:cNvPr id="1169" name="Shape 116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 txBox="1"/>
          <p:nvPr/>
        </p:nvSpPr>
        <p:spPr>
          <a:xfrm>
            <a:off x="231375" y="2486125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樣本數總共為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(樣本總數)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171" name="Shape 1171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  <p:sp>
        <p:nvSpPr>
          <p:cNvPr id="1172" name="Shape 1172"/>
          <p:cNvSpPr/>
          <p:nvPr/>
        </p:nvSpPr>
        <p:spPr>
          <a:xfrm>
            <a:off x="8133553" y="5494515"/>
            <a:ext cx="681300" cy="31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[slide] google doc document homepage webpage slide" id="1173" name="Shape 1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0" name="Shape 11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-2. </a:t>
            </a:r>
            <a:r>
              <a:rPr lang="zh-TW"/>
              <a:t>樣本敘述統計量(填空)</a:t>
            </a:r>
          </a:p>
        </p:txBody>
      </p:sp>
      <p:sp>
        <p:nvSpPr>
          <p:cNvPr id="1181" name="Shape 118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2" name="Shape 1182"/>
          <p:cNvSpPr txBox="1"/>
          <p:nvPr/>
        </p:nvSpPr>
        <p:spPr>
          <a:xfrm>
            <a:off x="231375" y="2486125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樣本數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總共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358位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183" name="Shape 1183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  <p:pic>
        <p:nvPicPr>
          <p:cNvPr descr="[slide] google doc document homepage webpage slide" id="1184" name="Shape 1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 rotWithShape="1">
          <a:blip r:embed="rId4">
            <a:alphaModFix/>
          </a:blip>
          <a:srcRect b="41136" l="5897" r="40048" t="15415"/>
          <a:stretch/>
        </p:blipFill>
        <p:spPr>
          <a:xfrm>
            <a:off x="4620225" y="2102075"/>
            <a:ext cx="4339925" cy="40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Shape 1186"/>
          <p:cNvSpPr/>
          <p:nvPr/>
        </p:nvSpPr>
        <p:spPr>
          <a:xfrm>
            <a:off x="8133553" y="5494515"/>
            <a:ext cx="681300" cy="31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3" name="Shape 119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-3. </a:t>
            </a:r>
            <a:r>
              <a:rPr lang="zh-TW"/>
              <a:t>整體統計檢定</a:t>
            </a:r>
          </a:p>
        </p:txBody>
      </p:sp>
      <p:sp>
        <p:nvSpPr>
          <p:cNvPr id="1194" name="Shape 119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5" name="Shape 1195"/>
          <p:cNvSpPr txBox="1"/>
          <p:nvPr/>
        </p:nvSpPr>
        <p:spPr>
          <a:xfrm>
            <a:off x="231375" y="2105125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卡方檢定統計量χ2 =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9.349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，p值 =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0.003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，達到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α = 0.05 的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顯著水準，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因此拒絕虛無假設，接受對立假設。表示「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」的不同對「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顯著的影響。</a:t>
            </a:r>
          </a:p>
        </p:txBody>
      </p:sp>
      <p:sp>
        <p:nvSpPr>
          <p:cNvPr id="1196" name="Shape 1196"/>
          <p:cNvSpPr/>
          <p:nvPr/>
        </p:nvSpPr>
        <p:spPr>
          <a:xfrm>
            <a:off x="457150" y="10717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整體統計檢定</a:t>
            </a:r>
          </a:p>
        </p:txBody>
      </p:sp>
      <p:sp>
        <p:nvSpPr>
          <p:cNvPr id="1197" name="Shape 1197"/>
          <p:cNvSpPr/>
          <p:nvPr/>
        </p:nvSpPr>
        <p:spPr>
          <a:xfrm>
            <a:off x="857068" y="1717525"/>
            <a:ext cx="47352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&lt; α，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達到顯著水準的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寫法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231375" y="4533000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卡方檢定統計量χ2 =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0.008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，p值 = 0.931 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未達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α = 0.05 的顯著水準，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因此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無法拒絕虛無假設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。表示「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」的不同對「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」並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沒有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顯著的影響。</a:t>
            </a:r>
          </a:p>
        </p:txBody>
      </p:sp>
      <p:sp>
        <p:nvSpPr>
          <p:cNvPr id="1199" name="Shape 1199"/>
          <p:cNvSpPr/>
          <p:nvPr/>
        </p:nvSpPr>
        <p:spPr>
          <a:xfrm>
            <a:off x="747100" y="4079100"/>
            <a:ext cx="47352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 &gt;= α，未達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顯著水準的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寫法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5748750" y="1809325"/>
            <a:ext cx="2919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(⇦本實作的情況)</a:t>
            </a:r>
          </a:p>
        </p:txBody>
      </p:sp>
      <p:pic>
        <p:nvPicPr>
          <p:cNvPr descr="[slide] google doc document homepage webpage slide" id="1201" name="Shape 1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8" name="Shape 12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</a:t>
            </a:r>
            <a:r>
              <a:rPr lang="zh-TW"/>
              <a:t>-4. </a:t>
            </a:r>
            <a:r>
              <a:rPr lang="zh-TW"/>
              <a:t>相關係數與預測係數分析</a:t>
            </a:r>
          </a:p>
        </p:txBody>
      </p:sp>
      <p:sp>
        <p:nvSpPr>
          <p:cNvPr id="1209" name="Shape 120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" name="Shape 1210"/>
          <p:cNvSpPr txBox="1"/>
          <p:nvPr/>
        </p:nvSpPr>
        <p:spPr>
          <a:xfrm>
            <a:off x="171450" y="3019150"/>
            <a:ext cx="85938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」跟「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」之相關係數Cramer's V值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(介於0~1之間)為 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0.162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，屬於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低度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相關。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Goodman與Kruskal的預測係數Tau值的分析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結果顯示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indent="-381000" lvl="1" marL="914400" rtl="0"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」來預測「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」的正確比例為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2.612%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indent="-381000" lvl="1" marL="914400" rtl="0"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以「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報考結果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」來預測「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性別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」的正確比例為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2.612%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211" name="Shape 1211"/>
          <p:cNvSpPr/>
          <p:nvPr/>
        </p:nvSpPr>
        <p:spPr>
          <a:xfrm>
            <a:off x="366100" y="2489050"/>
            <a:ext cx="21276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相關係數</a:t>
            </a:r>
          </a:p>
        </p:txBody>
      </p:sp>
      <p:sp>
        <p:nvSpPr>
          <p:cNvPr id="1212" name="Shape 1212"/>
          <p:cNvSpPr/>
          <p:nvPr/>
        </p:nvSpPr>
        <p:spPr>
          <a:xfrm>
            <a:off x="366100" y="4014550"/>
            <a:ext cx="21276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預測</a:t>
            </a:r>
            <a:r>
              <a:rPr lang="zh-TW" sz="3200">
                <a:solidFill>
                  <a:srgbClr val="FFFFFF"/>
                </a:solidFill>
              </a:rPr>
              <a:t>係數</a:t>
            </a:r>
          </a:p>
        </p:txBody>
      </p:sp>
      <p:pic>
        <p:nvPicPr>
          <p:cNvPr descr="[slide] google doc document homepage webpage slide" id="1213" name="Shape 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Shape 1214"/>
          <p:cNvSpPr txBox="1"/>
          <p:nvPr/>
        </p:nvSpPr>
        <p:spPr>
          <a:xfrm>
            <a:off x="366100" y="2130225"/>
            <a:ext cx="71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(如果整體統計檢定達到顯著才寫)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21" name="Shape 122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4-5. </a:t>
            </a:r>
            <a:r>
              <a:rPr lang="zh-TW"/>
              <a:t>細格統計檢定 (冗長)</a:t>
            </a:r>
          </a:p>
        </p:txBody>
      </p:sp>
      <p:sp>
        <p:nvSpPr>
          <p:cNvPr id="1222" name="Shape 122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Shape 1224"/>
          <p:cNvSpPr txBox="1"/>
          <p:nvPr/>
        </p:nvSpPr>
        <p:spPr>
          <a:xfrm>
            <a:off x="476250" y="2280800"/>
            <a:ext cx="81915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細格統計檢定分析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結果顯示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男性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表示觀察個數顯著高於期望個數。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女性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-3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表示觀察個數顯著低於期望個數。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男性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-3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表示觀察個數顯著低於期望個數。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女性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表示觀察個數顯著高於期望個數。</a:t>
            </a:r>
          </a:p>
        </p:txBody>
      </p:sp>
      <p:sp>
        <p:nvSpPr>
          <p:cNvPr id="1225" name="Shape 1225"/>
          <p:cNvSpPr/>
          <p:nvPr/>
        </p:nvSpPr>
        <p:spPr>
          <a:xfrm>
            <a:off x="670900" y="1750700"/>
            <a:ext cx="277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細格統計檢定</a:t>
            </a:r>
          </a:p>
        </p:txBody>
      </p:sp>
      <p:sp>
        <p:nvSpPr>
          <p:cNvPr id="1226" name="Shape 1226"/>
          <p:cNvSpPr/>
          <p:nvPr/>
        </p:nvSpPr>
        <p:spPr>
          <a:xfrm>
            <a:off x="7475475" y="4830000"/>
            <a:ext cx="1542000" cy="530100"/>
          </a:xfrm>
          <a:prstGeom prst="wedgeRoundRectCallout">
            <a:avLst>
              <a:gd fmla="val -67892" name="adj1"/>
              <a:gd fmla="val 103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過於冗長</a:t>
            </a:r>
          </a:p>
        </p:txBody>
      </p:sp>
      <p:cxnSp>
        <p:nvCxnSpPr>
          <p:cNvPr id="1227" name="Shape 1227"/>
          <p:cNvCxnSpPr/>
          <p:nvPr/>
        </p:nvCxnSpPr>
        <p:spPr>
          <a:xfrm flipH="1" rot="10800000">
            <a:off x="453300" y="4479975"/>
            <a:ext cx="8237400" cy="13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28" name="Shape 1228"/>
          <p:cNvSpPr txBox="1"/>
          <p:nvPr/>
        </p:nvSpPr>
        <p:spPr>
          <a:xfrm>
            <a:off x="3560375" y="1815500"/>
            <a:ext cx="5334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</a:t>
            </a:r>
            <a:r>
              <a:rPr lang="zh-TW" sz="2400"/>
              <a:t>如果整體統計檢定達到顯著才寫</a:t>
            </a:r>
            <a:r>
              <a:rPr lang="zh-TW" sz="240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/>
        </p:nvSpPr>
        <p:spPr>
          <a:xfrm>
            <a:off x="1030350" y="2798400"/>
            <a:ext cx="4156200" cy="3354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2800"/>
              <a:t>問卷調查</a:t>
            </a:r>
          </a:p>
          <a:p>
            <a:pPr indent="-381000" lvl="0" marL="457200" rtl="0">
              <a:spcBef>
                <a:spcPts val="0"/>
              </a:spcBef>
              <a:buClr>
                <a:srgbClr val="274E13"/>
              </a:buClr>
              <a:buSzPct val="100000"/>
              <a:buChar char="●"/>
            </a:pPr>
            <a:r>
              <a:rPr lang="zh-TW" sz="2400">
                <a:solidFill>
                  <a:srgbClr val="274E13"/>
                </a:solidFill>
              </a:rPr>
              <a:t>請問您的</a:t>
            </a:r>
            <a:r>
              <a:rPr lang="zh-TW" sz="2400">
                <a:solidFill>
                  <a:srgbClr val="274E13"/>
                </a:solidFill>
              </a:rPr>
              <a:t>教育程度</a:t>
            </a:r>
            <a:r>
              <a:rPr lang="zh-TW" sz="2400">
                <a:solidFill>
                  <a:srgbClr val="274E13"/>
                </a:solidFill>
              </a:rPr>
              <a:t>：</a:t>
            </a:r>
            <a:br>
              <a:rPr lang="zh-TW" sz="2400">
                <a:solidFill>
                  <a:srgbClr val="274E13"/>
                </a:solidFill>
              </a:rPr>
            </a:br>
            <a:r>
              <a:rPr lang="zh-TW" sz="2400">
                <a:solidFill>
                  <a:srgbClr val="274E13"/>
                </a:solidFill>
              </a:rPr>
              <a:t>☐ 高中以下 ☐ 大學以上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274E13"/>
              </a:solidFill>
            </a:endParaRPr>
          </a:p>
          <a:p>
            <a:pPr indent="-381000" lvl="0" marL="457200" rtl="0">
              <a:spcBef>
                <a:spcPts val="1000"/>
              </a:spcBef>
              <a:buClr>
                <a:srgbClr val="274E13"/>
              </a:buClr>
              <a:buSzPct val="100000"/>
              <a:buChar char="●"/>
            </a:pPr>
            <a:r>
              <a:rPr lang="zh-TW" sz="2400">
                <a:solidFill>
                  <a:srgbClr val="274E13"/>
                </a:solidFill>
              </a:rPr>
              <a:t>請問您的</a:t>
            </a:r>
            <a:r>
              <a:rPr lang="zh-TW" sz="2400">
                <a:solidFill>
                  <a:srgbClr val="274E13"/>
                </a:solidFill>
              </a:rPr>
              <a:t>閱讀偏好</a:t>
            </a:r>
            <a:r>
              <a:rPr lang="zh-TW" sz="2400">
                <a:solidFill>
                  <a:srgbClr val="274E13"/>
                </a:solidFill>
              </a:rPr>
              <a:t>：</a:t>
            </a:r>
            <a:br>
              <a:rPr lang="zh-TW" sz="2400">
                <a:solidFill>
                  <a:srgbClr val="274E13"/>
                </a:solidFill>
              </a:rPr>
            </a:br>
            <a:r>
              <a:rPr lang="zh-TW" sz="2400">
                <a:solidFill>
                  <a:srgbClr val="274E13"/>
                </a:solidFill>
              </a:rPr>
              <a:t>☐ </a:t>
            </a:r>
            <a:r>
              <a:rPr lang="zh-TW" sz="2400">
                <a:solidFill>
                  <a:srgbClr val="274E13"/>
                </a:solidFill>
              </a:rPr>
              <a:t>娛樂類書籍</a:t>
            </a:r>
            <a:br>
              <a:rPr lang="zh-TW" sz="2400">
                <a:solidFill>
                  <a:srgbClr val="274E13"/>
                </a:solidFill>
              </a:rPr>
            </a:br>
            <a:r>
              <a:rPr lang="zh-TW" sz="2400">
                <a:solidFill>
                  <a:srgbClr val="274E13"/>
                </a:solidFill>
              </a:rPr>
              <a:t>☐ 專業類書籍</a:t>
            </a: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3" name="Shape 4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問卷設計：</a:t>
            </a:r>
            <a:r>
              <a:rPr lang="zh-TW"/>
              <a:t>類別⇔類別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200"/>
              <a:t>卡方獨立性檢定</a:t>
            </a:r>
          </a:p>
        </p:txBody>
      </p:sp>
      <p:sp>
        <p:nvSpPr>
          <p:cNvPr id="414" name="Shape 414"/>
          <p:cNvSpPr/>
          <p:nvPr/>
        </p:nvSpPr>
        <p:spPr>
          <a:xfrm>
            <a:off x="5693800" y="5041975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類別</a:t>
            </a:r>
            <a:r>
              <a:rPr b="1" lang="zh-TW" sz="32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415" name="Shape 415"/>
          <p:cNvSpPr/>
          <p:nvPr/>
        </p:nvSpPr>
        <p:spPr>
          <a:xfrm>
            <a:off x="5693800" y="3267850"/>
            <a:ext cx="2225100" cy="693000"/>
          </a:xfrm>
          <a:prstGeom prst="wedgeRoundRectCallout">
            <a:avLst>
              <a:gd fmla="val -75960" name="adj1"/>
              <a:gd fmla="val 910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類別</a:t>
            </a:r>
            <a:r>
              <a:rPr b="1" lang="zh-TW" sz="32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476250" y="1783075"/>
            <a:ext cx="8191500" cy="90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想要知道</a:t>
            </a:r>
            <a:r>
              <a:rPr b="1" lang="zh-TW" u="sng"/>
              <a:t>教育程度</a:t>
            </a:r>
            <a:r>
              <a:rPr lang="zh-TW"/>
              <a:t>跟</a:t>
            </a:r>
            <a:r>
              <a:rPr b="1" lang="zh-TW" u="sng"/>
              <a:t>閱讀偏好</a:t>
            </a:r>
            <a:r>
              <a:rPr lang="zh-TW"/>
              <a:t>是否有關係？</a:t>
            </a:r>
          </a:p>
        </p:txBody>
      </p:sp>
      <p:sp>
        <p:nvSpPr>
          <p:cNvPr id="417" name="Shape 4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5" name="Shape 123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4-5. 細格統計檢定 (</a:t>
            </a:r>
            <a:r>
              <a:rPr lang="zh-TW"/>
              <a:t>摘要</a:t>
            </a:r>
            <a:r>
              <a:rPr lang="zh-TW"/>
              <a:t>)</a:t>
            </a:r>
          </a:p>
        </p:txBody>
      </p:sp>
      <p:sp>
        <p:nvSpPr>
          <p:cNvPr id="1236" name="Shape 123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237" name="Shape 1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Shape 1238"/>
          <p:cNvSpPr txBox="1"/>
          <p:nvPr/>
        </p:nvSpPr>
        <p:spPr>
          <a:xfrm>
            <a:off x="476250" y="2280800"/>
            <a:ext cx="81915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細格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統計檢定分析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結果顯示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男性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3.1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表示觀察個數顯著高於期望個數。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反之，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女性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通過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-3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表示觀察個數顯著低於期望個數。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男性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不通過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-3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表示觀察個數顯著低於期望個數。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  <a:buChar char="○"/>
            </a:pP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女性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」中「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不通過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」之調整後殘差為</a:t>
            </a:r>
            <a:r>
              <a:rPr lang="zh-TW" sz="2400" u="sng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3.1</a:t>
            </a: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b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 strike="sngStrik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表示觀察個數顯著高於期望個數。</a:t>
            </a:r>
          </a:p>
        </p:txBody>
      </p:sp>
      <p:sp>
        <p:nvSpPr>
          <p:cNvPr id="1239" name="Shape 1239"/>
          <p:cNvSpPr/>
          <p:nvPr/>
        </p:nvSpPr>
        <p:spPr>
          <a:xfrm>
            <a:off x="670900" y="1750700"/>
            <a:ext cx="277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細格統計檢定</a:t>
            </a:r>
          </a:p>
        </p:txBody>
      </p:sp>
      <p:cxnSp>
        <p:nvCxnSpPr>
          <p:cNvPr id="1240" name="Shape 1240"/>
          <p:cNvCxnSpPr/>
          <p:nvPr/>
        </p:nvCxnSpPr>
        <p:spPr>
          <a:xfrm flipH="1" rot="10800000">
            <a:off x="453300" y="4479975"/>
            <a:ext cx="8237400" cy="13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41" name="Shape 1241"/>
          <p:cNvSpPr txBox="1"/>
          <p:nvPr/>
        </p:nvSpPr>
        <p:spPr>
          <a:xfrm>
            <a:off x="3560375" y="1815500"/>
            <a:ext cx="5334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(若卡方檢定有顯著，才進行以下分析)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W12-a. 卡方檢定</a:t>
            </a:r>
          </a:p>
        </p:txBody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9" name="Shape 1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0" name="Shape 125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實作啦！</a:t>
            </a:r>
          </a:p>
        </p:txBody>
      </p:sp>
      <p:pic>
        <p:nvPicPr>
          <p:cNvPr id="1251" name="Shape 1251"/>
          <p:cNvPicPr preferRelativeResize="0"/>
          <p:nvPr/>
        </p:nvPicPr>
        <p:blipFill rotWithShape="1">
          <a:blip r:embed="rId3">
            <a:alphaModFix/>
          </a:blip>
          <a:srcRect b="40958" l="5897" r="40048" t="15416"/>
          <a:stretch/>
        </p:blipFill>
        <p:spPr>
          <a:xfrm>
            <a:off x="3452412" y="1783075"/>
            <a:ext cx="5021174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課堂練習：辛普森詭論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入學審核沒有性別歧視！</a:t>
            </a:r>
          </a:p>
        </p:txBody>
      </p:sp>
      <p:sp>
        <p:nvSpPr>
          <p:cNvPr id="1258" name="Shape 12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259" name="Shape 125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6" name="Shape 126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圖片來源：http://www.gq.com.tw/entertainment/culture/content-21236.html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972025"/>
            <a:ext cx="598170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Shape 1268"/>
          <p:cNvSpPr txBox="1"/>
          <p:nvPr>
            <p:ph type="title"/>
          </p:nvPr>
        </p:nvSpPr>
        <p:spPr>
          <a:xfrm>
            <a:off x="476250" y="48929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不是這個辛普森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5" name="Shape 12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校長</a:t>
            </a:r>
            <a:r>
              <a:rPr lang="zh-TW">
                <a:solidFill>
                  <a:schemeClr val="dk1"/>
                </a:solidFill>
              </a:rPr>
              <a:t>辛普森</a:t>
            </a:r>
            <a:r>
              <a:rPr lang="zh-TW"/>
              <a:t>出來講話了</a:t>
            </a:r>
          </a:p>
        </p:txBody>
      </p:sp>
      <p:sp>
        <p:nvSpPr>
          <p:cNvPr id="1276" name="Shape 127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277" name="Shape 1277"/>
          <p:cNvGraphicFramePr/>
          <p:nvPr/>
        </p:nvGraphicFramePr>
        <p:xfrm>
          <a:off x="670100" y="165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1513600"/>
                <a:gridCol w="1219325"/>
                <a:gridCol w="1054825"/>
                <a:gridCol w="1157350"/>
              </a:tblGrid>
              <a:tr h="5486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5486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報考人數總合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1278" name="Shape 1278"/>
          <p:cNvSpPr txBox="1"/>
          <p:nvPr>
            <p:ph type="title"/>
          </p:nvPr>
        </p:nvSpPr>
        <p:spPr>
          <a:xfrm>
            <a:off x="476250" y="5471950"/>
            <a:ext cx="8191500" cy="792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「</a:t>
            </a:r>
            <a:r>
              <a:rPr lang="zh-TW"/>
              <a:t>這個是假象！」</a:t>
            </a:r>
          </a:p>
        </p:txBody>
      </p:sp>
      <p:pic>
        <p:nvPicPr>
          <p:cNvPr id="1279" name="Shape 1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874" y="1276623"/>
            <a:ext cx="2760150" cy="40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86" name="Shape 128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7" name="Shape 12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列聯表雙向表⇨三向表</a:t>
            </a:r>
          </a:p>
        </p:txBody>
      </p:sp>
      <p:graphicFrame>
        <p:nvGraphicFramePr>
          <p:cNvPr id="1288" name="Shape 1288"/>
          <p:cNvGraphicFramePr/>
          <p:nvPr/>
        </p:nvGraphicFramePr>
        <p:xfrm>
          <a:off x="3415950" y="127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827975"/>
                <a:gridCol w="667000"/>
                <a:gridCol w="577000"/>
                <a:gridCol w="633075"/>
              </a:tblGrid>
              <a:tr h="36727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4259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25925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6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259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報考人數總合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9" name="Shape 1289"/>
          <p:cNvGraphicFramePr/>
          <p:nvPr/>
        </p:nvGraphicFramePr>
        <p:xfrm>
          <a:off x="1156250" y="408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827975"/>
                <a:gridCol w="667000"/>
                <a:gridCol w="577000"/>
                <a:gridCol w="633075"/>
              </a:tblGrid>
              <a:tr h="36727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</a:tr>
              <a:tr h="4259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425925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6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259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報考人數總合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33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0" name="Shape 1290"/>
          <p:cNvGraphicFramePr/>
          <p:nvPr/>
        </p:nvGraphicFramePr>
        <p:xfrm>
          <a:off x="5715100" y="408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827975"/>
                <a:gridCol w="667000"/>
                <a:gridCol w="577000"/>
                <a:gridCol w="633075"/>
              </a:tblGrid>
              <a:tr h="36727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 hMerge="1"/>
              </a:tr>
              <a:tr h="4259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425925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674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4259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1200">
                          <a:solidFill>
                            <a:srgbClr val="FFFFFF"/>
                          </a:solidFill>
                        </a:rPr>
                        <a:t>報考人數總合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</a:rPr>
                        <a:t>150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</a:tbl>
          </a:graphicData>
        </a:graphic>
      </p:graphicFrame>
      <p:sp>
        <p:nvSpPr>
          <p:cNvPr id="1291" name="Shape 1291"/>
          <p:cNvSpPr/>
          <p:nvPr/>
        </p:nvSpPr>
        <p:spPr>
          <a:xfrm flipH="1" rot="2700000">
            <a:off x="5266101" y="3840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" name="Shape 1292"/>
          <p:cNvSpPr/>
          <p:nvPr/>
        </p:nvSpPr>
        <p:spPr>
          <a:xfrm rot="-2700000">
            <a:off x="3447851" y="3840927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93" name="Shape 1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00002">
            <a:off x="6741150" y="2880706"/>
            <a:ext cx="652948" cy="13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Shape 1294"/>
          <p:cNvSpPr txBox="1"/>
          <p:nvPr/>
        </p:nvSpPr>
        <p:spPr>
          <a:xfrm>
            <a:off x="6882950" y="3398550"/>
            <a:ext cx="1537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文學院</a:t>
            </a:r>
          </a:p>
        </p:txBody>
      </p:sp>
      <p:sp>
        <p:nvSpPr>
          <p:cNvPr id="1295" name="Shape 1295"/>
          <p:cNvSpPr txBox="1"/>
          <p:nvPr/>
        </p:nvSpPr>
        <p:spPr>
          <a:xfrm>
            <a:off x="1541350" y="3398550"/>
            <a:ext cx="15372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理</a:t>
            </a: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學院</a:t>
            </a:r>
          </a:p>
        </p:txBody>
      </p:sp>
      <p:pic>
        <p:nvPicPr>
          <p:cNvPr id="1296" name="Shape 1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247" y="3021347"/>
            <a:ext cx="838200" cy="102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Shape 1297"/>
          <p:cNvSpPr/>
          <p:nvPr/>
        </p:nvSpPr>
        <p:spPr>
          <a:xfrm>
            <a:off x="3306497" y="1161318"/>
            <a:ext cx="1113000" cy="68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全校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04" name="Shape 130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274E13"/>
                </a:solidFill>
              </a:rPr>
              <a:t>理學院的入學列聯表</a:t>
            </a:r>
          </a:p>
        </p:txBody>
      </p:sp>
      <p:sp>
        <p:nvSpPr>
          <p:cNvPr id="1305" name="Shape 1305"/>
          <p:cNvSpPr txBox="1"/>
          <p:nvPr>
            <p:ph type="title"/>
          </p:nvPr>
        </p:nvSpPr>
        <p:spPr>
          <a:xfrm>
            <a:off x="952900" y="169425"/>
            <a:ext cx="77148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招生統計資料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依學院分</a:t>
            </a:r>
          </a:p>
        </p:txBody>
      </p:sp>
      <p:sp>
        <p:nvSpPr>
          <p:cNvPr id="1306" name="Shape 130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980000"/>
                </a:solidFill>
              </a:rPr>
              <a:t>文</a:t>
            </a:r>
            <a:r>
              <a:rPr lang="zh-TW">
                <a:solidFill>
                  <a:srgbClr val="980000"/>
                </a:solidFill>
              </a:rPr>
              <a:t>學院的入學列聯表</a:t>
            </a:r>
          </a:p>
        </p:txBody>
      </p:sp>
      <p:sp>
        <p:nvSpPr>
          <p:cNvPr id="1307" name="Shape 130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308" name="Shape 1308"/>
          <p:cNvGraphicFramePr/>
          <p:nvPr/>
        </p:nvGraphicFramePr>
        <p:xfrm>
          <a:off x="629325" y="246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3825"/>
                <a:gridCol w="1112300"/>
                <a:gridCol w="1050675"/>
                <a:gridCol w="1116575"/>
              </a:tblGrid>
              <a:tr h="5486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</a:tr>
              <a:tr h="2021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865250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報考人數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33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</a:tbl>
          </a:graphicData>
        </a:graphic>
      </p:graphicFrame>
      <p:pic>
        <p:nvPicPr>
          <p:cNvPr id="1309" name="Shape 1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22" y="945547"/>
            <a:ext cx="838200" cy="10246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0" name="Shape 1310"/>
          <p:cNvGraphicFramePr/>
          <p:nvPr/>
        </p:nvGraphicFramePr>
        <p:xfrm>
          <a:off x="4656313" y="246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3825"/>
                <a:gridCol w="1112300"/>
                <a:gridCol w="1050675"/>
                <a:gridCol w="1116575"/>
              </a:tblGrid>
              <a:tr h="5486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性別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 hMerge="1"/>
              </a:tr>
              <a:tr h="20212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男性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女性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</a:tr>
              <a:tr h="865250"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報考結果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不通過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報考人數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FFFF"/>
                          </a:solidFill>
                        </a:rPr>
                        <a:t>150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pic>
        <p:nvPicPr>
          <p:cNvPr id="1311" name="Shape 1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2">
            <a:off x="6420462" y="804906"/>
            <a:ext cx="652948" cy="1305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18" name="Shape 131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W12-b. </a:t>
            </a:r>
            <a:r>
              <a:rPr lang="zh-TW"/>
              <a:t>辛普森詭論</a:t>
            </a:r>
          </a:p>
        </p:txBody>
      </p:sp>
      <p:sp>
        <p:nvSpPr>
          <p:cNvPr id="1319" name="Shape 1319"/>
          <p:cNvSpPr txBox="1"/>
          <p:nvPr>
            <p:ph idx="1" type="body"/>
          </p:nvPr>
        </p:nvSpPr>
        <p:spPr>
          <a:xfrm>
            <a:off x="4597250" y="1783075"/>
            <a:ext cx="40707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  <a:br>
              <a:rPr lang="zh-TW"/>
            </a:br>
            <a:br>
              <a:rPr lang="zh-TW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上傳CSV檔案到「卡方檢定計算器」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解讀報表：卡方檢定結果</a:t>
            </a:r>
            <a:br>
              <a:rPr lang="zh-TW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撰寫結論</a:t>
            </a:r>
          </a:p>
        </p:txBody>
      </p:sp>
      <p:pic>
        <p:nvPicPr>
          <p:cNvPr descr="google spreadsheet.png" id="1320" name="Shape 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1321" name="Shape 1321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1322" name="Shape 1322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3" name="Shape 1323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24" name="Shape 1324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辛普森詭論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合併分組之後的隱藏變數</a:t>
            </a:r>
          </a:p>
        </p:txBody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223350" y="1783075"/>
            <a:ext cx="86973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1951年</a:t>
            </a:r>
            <a:r>
              <a:rPr lang="zh-TW"/>
              <a:t>英國統計學家辛普森發現一種現象：</a:t>
            </a:r>
            <a:br>
              <a:rPr lang="zh-TW"/>
            </a:br>
            <a:r>
              <a:rPr lang="zh-TW"/>
              <a:t>「當兩組資料合併成一組時，相關的本質可能會改變，甚至轉換方向」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發生原因：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兩組資料量差異很大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資料比例分配相反：不同學院通過與否的比例差別很大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警示：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若貿然將資料加總，可能無法反應真實情況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</a:pPr>
            <a:r>
              <a:rPr lang="zh-TW"/>
              <a:t>可能另有造成主要影響的</a:t>
            </a:r>
            <a:r>
              <a:rPr b="1" lang="zh-TW" u="sng">
                <a:solidFill>
                  <a:srgbClr val="FF0000"/>
                </a:solidFill>
              </a:rPr>
              <a:t>隱藏變項：學院別</a:t>
            </a:r>
          </a:p>
        </p:txBody>
      </p:sp>
      <p:sp>
        <p:nvSpPr>
          <p:cNvPr id="1332" name="Shape 13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33" name="Shape 133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https://goo.gl/esdpt9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4" name="Shape 42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問卷調查原始資料</a:t>
            </a:r>
          </a:p>
        </p:txBody>
      </p:sp>
      <p:sp>
        <p:nvSpPr>
          <p:cNvPr id="425" name="Shape 4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問卷資料整理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製作次數分配表=列聯表</a:t>
            </a:r>
          </a:p>
        </p:txBody>
      </p:sp>
      <p:graphicFrame>
        <p:nvGraphicFramePr>
          <p:cNvPr id="426" name="Shape 426"/>
          <p:cNvGraphicFramePr/>
          <p:nvPr/>
        </p:nvGraphicFramePr>
        <p:xfrm>
          <a:off x="609600" y="25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1964625"/>
                <a:gridCol w="1964625"/>
              </a:tblGrid>
              <a:tr h="57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教育水準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57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娛樂類書籍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7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專業類書籍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7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專業類書籍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73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娛樂類書籍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5774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專業類書籍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7" name="Shape 427"/>
          <p:cNvGraphicFramePr/>
          <p:nvPr/>
        </p:nvGraphicFramePr>
        <p:xfrm>
          <a:off x="4920150" y="2560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40750"/>
                <a:gridCol w="1107350"/>
                <a:gridCol w="959150"/>
                <a:gridCol w="982550"/>
              </a:tblGrid>
              <a:tr h="5036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8382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982925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10475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428" name="Shape 42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次數分配表=</a:t>
            </a:r>
            <a:r>
              <a:rPr lang="zh-TW" sz="3200"/>
              <a:t>列聯表</a:t>
            </a:r>
          </a:p>
        </p:txBody>
      </p:sp>
      <p:sp>
        <p:nvSpPr>
          <p:cNvPr id="429" name="Shape 42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 flipH="1">
            <a:off x="4106107" y="1927925"/>
            <a:ext cx="83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4106101" y="6149950"/>
            <a:ext cx="4233300" cy="58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W04 資訊視覺化：統計圖表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列聯表的構造 (1/3)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9" name="Shape 43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440" name="Shape 440"/>
          <p:cNvGraphicFramePr/>
          <p:nvPr/>
        </p:nvGraphicFramePr>
        <p:xfrm>
          <a:off x="2300000" y="2127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{B1C62635-D0CC-4D91-A6DC-8C44D51F5BD9}</a:tableStyleId>
              </a:tblPr>
              <a:tblGrid>
                <a:gridCol w="555900"/>
                <a:gridCol w="1138400"/>
                <a:gridCol w="986050"/>
                <a:gridCol w="1010075"/>
                <a:gridCol w="1010075"/>
              </a:tblGrid>
              <a:tr h="4448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教育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列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總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合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735175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高中以下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大學以上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944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閱讀偏好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娛樂類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853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專業類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961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行總合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175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183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3600"/>
                        <a:t>358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441" name="Shape 441"/>
          <p:cNvSpPr/>
          <p:nvPr/>
        </p:nvSpPr>
        <p:spPr>
          <a:xfrm>
            <a:off x="476250" y="3866900"/>
            <a:ext cx="1566600" cy="986700"/>
          </a:xfrm>
          <a:prstGeom prst="wedgeRoundRectCallout">
            <a:avLst>
              <a:gd fmla="val 69403" name="adj1"/>
              <a:gd fmla="val 820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列</a:t>
            </a:r>
            <a:r>
              <a:rPr lang="zh-TW" sz="3200">
                <a:solidFill>
                  <a:srgbClr val="FFFFFF"/>
                </a:solidFill>
              </a:rPr>
              <a:t>變項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(2個)</a:t>
            </a:r>
          </a:p>
        </p:txBody>
      </p:sp>
      <p:sp>
        <p:nvSpPr>
          <p:cNvPr id="442" name="Shape 442"/>
          <p:cNvSpPr/>
          <p:nvPr/>
        </p:nvSpPr>
        <p:spPr>
          <a:xfrm>
            <a:off x="4554925" y="1040400"/>
            <a:ext cx="1566600" cy="986700"/>
          </a:xfrm>
          <a:prstGeom prst="wedgeRoundRectCallout">
            <a:avLst>
              <a:gd fmla="val 12233" name="adj1"/>
              <a:gd fmla="val 672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行</a:t>
            </a:r>
            <a:r>
              <a:rPr lang="zh-TW" sz="3200">
                <a:solidFill>
                  <a:srgbClr val="FFFFFF"/>
                </a:solidFill>
              </a:rPr>
              <a:t>變項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(2個)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